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258" r:id="rId3"/>
    <p:sldId id="377" r:id="rId4"/>
    <p:sldId id="378" r:id="rId5"/>
    <p:sldId id="405" r:id="rId6"/>
    <p:sldId id="266" r:id="rId7"/>
    <p:sldId id="418" r:id="rId8"/>
    <p:sldId id="398" r:id="rId9"/>
    <p:sldId id="385" r:id="rId10"/>
    <p:sldId id="392" r:id="rId11"/>
    <p:sldId id="393" r:id="rId12"/>
    <p:sldId id="386" r:id="rId13"/>
    <p:sldId id="387" r:id="rId14"/>
    <p:sldId id="388" r:id="rId15"/>
    <p:sldId id="419" r:id="rId16"/>
    <p:sldId id="267" r:id="rId17"/>
    <p:sldId id="366" r:id="rId18"/>
    <p:sldId id="406" r:id="rId19"/>
    <p:sldId id="402" r:id="rId20"/>
    <p:sldId id="408" r:id="rId21"/>
    <p:sldId id="409" r:id="rId22"/>
    <p:sldId id="410" r:id="rId23"/>
    <p:sldId id="411" r:id="rId24"/>
    <p:sldId id="412" r:id="rId25"/>
    <p:sldId id="413" r:id="rId26"/>
    <p:sldId id="414" r:id="rId27"/>
    <p:sldId id="415" r:id="rId28"/>
    <p:sldId id="416" r:id="rId29"/>
    <p:sldId id="417" r:id="rId30"/>
    <p:sldId id="403" r:id="rId31"/>
    <p:sldId id="263" r:id="rId32"/>
    <p:sldId id="275" r:id="rId33"/>
    <p:sldId id="404" r:id="rId34"/>
    <p:sldId id="276" r:id="rId35"/>
    <p:sldId id="277" r:id="rId36"/>
    <p:sldId id="278" r:id="rId37"/>
    <p:sldId id="394" r:id="rId38"/>
    <p:sldId id="395" r:id="rId39"/>
    <p:sldId id="396" r:id="rId40"/>
    <p:sldId id="397"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6B118-2C53-49F1-8537-A1BDA3F06B55}" v="35" dt="2024-02-23T08:30:20.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85" autoAdjust="0"/>
    <p:restoredTop sz="68494" autoAdjust="0"/>
  </p:normalViewPr>
  <p:slideViewPr>
    <p:cSldViewPr snapToGrid="0">
      <p:cViewPr>
        <p:scale>
          <a:sx n="100" d="100"/>
          <a:sy n="100" d="100"/>
        </p:scale>
        <p:origin x="4902"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40C6B118-2C53-49F1-8537-A1BDA3F06B55}"/>
    <pc:docChg chg="undo custSel addSld delSld modSld sldOrd delMainMaster">
      <pc:chgData name="Gerjan de Ruiter" userId="5d7c516b-9dcd-41a8-99d3-54425d29895b" providerId="ADAL" clId="{40C6B118-2C53-49F1-8537-A1BDA3F06B55}" dt="2024-02-23T08:30:35.964" v="310" actId="1076"/>
      <pc:docMkLst>
        <pc:docMk/>
      </pc:docMkLst>
      <pc:sldChg chg="add">
        <pc:chgData name="Gerjan de Ruiter" userId="5d7c516b-9dcd-41a8-99d3-54425d29895b" providerId="ADAL" clId="{40C6B118-2C53-49F1-8537-A1BDA3F06B55}" dt="2024-02-21T12:38:42.362" v="224"/>
        <pc:sldMkLst>
          <pc:docMk/>
          <pc:sldMk cId="1716740288" sldId="263"/>
        </pc:sldMkLst>
      </pc:sldChg>
      <pc:sldChg chg="add">
        <pc:chgData name="Gerjan de Ruiter" userId="5d7c516b-9dcd-41a8-99d3-54425d29895b" providerId="ADAL" clId="{40C6B118-2C53-49F1-8537-A1BDA3F06B55}" dt="2024-02-21T12:39:58.765" v="232"/>
        <pc:sldMkLst>
          <pc:docMk/>
          <pc:sldMk cId="4153606173" sldId="266"/>
        </pc:sldMkLst>
      </pc:sldChg>
      <pc:sldChg chg="add">
        <pc:chgData name="Gerjan de Ruiter" userId="5d7c516b-9dcd-41a8-99d3-54425d29895b" providerId="ADAL" clId="{40C6B118-2C53-49F1-8537-A1BDA3F06B55}" dt="2024-02-23T08:13:36.242" v="234"/>
        <pc:sldMkLst>
          <pc:docMk/>
          <pc:sldMk cId="3303759838" sldId="267"/>
        </pc:sldMkLst>
      </pc:sldChg>
      <pc:sldChg chg="add">
        <pc:chgData name="Gerjan de Ruiter" userId="5d7c516b-9dcd-41a8-99d3-54425d29895b" providerId="ADAL" clId="{40C6B118-2C53-49F1-8537-A1BDA3F06B55}" dt="2024-02-21T12:38:42.362" v="224"/>
        <pc:sldMkLst>
          <pc:docMk/>
          <pc:sldMk cId="500979439" sldId="275"/>
        </pc:sldMkLst>
      </pc:sldChg>
      <pc:sldChg chg="add">
        <pc:chgData name="Gerjan de Ruiter" userId="5d7c516b-9dcd-41a8-99d3-54425d29895b" providerId="ADAL" clId="{40C6B118-2C53-49F1-8537-A1BDA3F06B55}" dt="2024-02-21T12:38:42.362" v="224"/>
        <pc:sldMkLst>
          <pc:docMk/>
          <pc:sldMk cId="1526397275" sldId="276"/>
        </pc:sldMkLst>
      </pc:sldChg>
      <pc:sldChg chg="add">
        <pc:chgData name="Gerjan de Ruiter" userId="5d7c516b-9dcd-41a8-99d3-54425d29895b" providerId="ADAL" clId="{40C6B118-2C53-49F1-8537-A1BDA3F06B55}" dt="2024-02-21T12:38:42.362" v="224"/>
        <pc:sldMkLst>
          <pc:docMk/>
          <pc:sldMk cId="696271025" sldId="277"/>
        </pc:sldMkLst>
      </pc:sldChg>
      <pc:sldChg chg="add">
        <pc:chgData name="Gerjan de Ruiter" userId="5d7c516b-9dcd-41a8-99d3-54425d29895b" providerId="ADAL" clId="{40C6B118-2C53-49F1-8537-A1BDA3F06B55}" dt="2024-02-21T12:38:42.362" v="224"/>
        <pc:sldMkLst>
          <pc:docMk/>
          <pc:sldMk cId="4168969573" sldId="278"/>
        </pc:sldMkLst>
      </pc:sldChg>
      <pc:sldChg chg="add">
        <pc:chgData name="Gerjan de Ruiter" userId="5d7c516b-9dcd-41a8-99d3-54425d29895b" providerId="ADAL" clId="{40C6B118-2C53-49F1-8537-A1BDA3F06B55}" dt="2024-02-23T08:13:36.242" v="234"/>
        <pc:sldMkLst>
          <pc:docMk/>
          <pc:sldMk cId="1228259211" sldId="366"/>
        </pc:sldMkLst>
      </pc:sldChg>
      <pc:sldChg chg="add">
        <pc:chgData name="Gerjan de Ruiter" userId="5d7c516b-9dcd-41a8-99d3-54425d29895b" providerId="ADAL" clId="{40C6B118-2C53-49F1-8537-A1BDA3F06B55}" dt="2024-02-21T12:16:34.426" v="0"/>
        <pc:sldMkLst>
          <pc:docMk/>
          <pc:sldMk cId="1026005420" sldId="377"/>
        </pc:sldMkLst>
      </pc:sldChg>
      <pc:sldChg chg="addSp delSp modSp new mod modNotesTx">
        <pc:chgData name="Gerjan de Ruiter" userId="5d7c516b-9dcd-41a8-99d3-54425d29895b" providerId="ADAL" clId="{40C6B118-2C53-49F1-8537-A1BDA3F06B55}" dt="2024-02-21T12:19:43.495" v="87"/>
        <pc:sldMkLst>
          <pc:docMk/>
          <pc:sldMk cId="681419065" sldId="378"/>
        </pc:sldMkLst>
        <pc:spChg chg="del">
          <ac:chgData name="Gerjan de Ruiter" userId="5d7c516b-9dcd-41a8-99d3-54425d29895b" providerId="ADAL" clId="{40C6B118-2C53-49F1-8537-A1BDA3F06B55}" dt="2024-02-21T12:18:21.591" v="4" actId="478"/>
          <ac:spMkLst>
            <pc:docMk/>
            <pc:sldMk cId="681419065" sldId="378"/>
            <ac:spMk id="2" creationId="{2F08C19B-E7B1-1631-AD01-CBC8711EA82E}"/>
          </ac:spMkLst>
        </pc:spChg>
        <pc:spChg chg="del">
          <ac:chgData name="Gerjan de Ruiter" userId="5d7c516b-9dcd-41a8-99d3-54425d29895b" providerId="ADAL" clId="{40C6B118-2C53-49F1-8537-A1BDA3F06B55}" dt="2024-02-21T12:18:06.175" v="2" actId="22"/>
          <ac:spMkLst>
            <pc:docMk/>
            <pc:sldMk cId="681419065" sldId="378"/>
            <ac:spMk id="3" creationId="{DE0BB7D0-763A-6F8D-3B29-D8E2A4A6CBC0}"/>
          </ac:spMkLst>
        </pc:spChg>
        <pc:picChg chg="add mod ord">
          <ac:chgData name="Gerjan de Ruiter" userId="5d7c516b-9dcd-41a8-99d3-54425d29895b" providerId="ADAL" clId="{40C6B118-2C53-49F1-8537-A1BDA3F06B55}" dt="2024-02-21T12:18:26.663" v="6" actId="1076"/>
          <ac:picMkLst>
            <pc:docMk/>
            <pc:sldMk cId="681419065" sldId="378"/>
            <ac:picMk id="5" creationId="{0FB5EF62-C8D3-8EDF-22A6-10FFC406FD93}"/>
          </ac:picMkLst>
        </pc:picChg>
      </pc:sldChg>
      <pc:sldChg chg="addSp delSp modSp new del mod modAnim">
        <pc:chgData name="Gerjan de Ruiter" userId="5d7c516b-9dcd-41a8-99d3-54425d29895b" providerId="ADAL" clId="{40C6B118-2C53-49F1-8537-A1BDA3F06B55}" dt="2024-02-23T08:14:02.541" v="236" actId="47"/>
        <pc:sldMkLst>
          <pc:docMk/>
          <pc:sldMk cId="3064476168" sldId="379"/>
        </pc:sldMkLst>
        <pc:spChg chg="mod">
          <ac:chgData name="Gerjan de Ruiter" userId="5d7c516b-9dcd-41a8-99d3-54425d29895b" providerId="ADAL" clId="{40C6B118-2C53-49F1-8537-A1BDA3F06B55}" dt="2024-02-21T12:38:22.283" v="223"/>
          <ac:spMkLst>
            <pc:docMk/>
            <pc:sldMk cId="3064476168" sldId="379"/>
            <ac:spMk id="2" creationId="{2E77BEBB-6B28-A274-CDBC-F7598589118E}"/>
          </ac:spMkLst>
        </pc:spChg>
        <pc:spChg chg="del">
          <ac:chgData name="Gerjan de Ruiter" userId="5d7c516b-9dcd-41a8-99d3-54425d29895b" providerId="ADAL" clId="{40C6B118-2C53-49F1-8537-A1BDA3F06B55}" dt="2024-02-21T12:20:49.104" v="89" actId="22"/>
          <ac:spMkLst>
            <pc:docMk/>
            <pc:sldMk cId="3064476168" sldId="379"/>
            <ac:spMk id="3" creationId="{DCAE2C14-CDAD-3E3C-D64B-FEA2612DFD60}"/>
          </ac:spMkLst>
        </pc:spChg>
        <pc:spChg chg="add mod">
          <ac:chgData name="Gerjan de Ruiter" userId="5d7c516b-9dcd-41a8-99d3-54425d29895b" providerId="ADAL" clId="{40C6B118-2C53-49F1-8537-A1BDA3F06B55}" dt="2024-02-21T12:38:19.486" v="221" actId="21"/>
          <ac:spMkLst>
            <pc:docMk/>
            <pc:sldMk cId="3064476168" sldId="379"/>
            <ac:spMk id="7" creationId="{6357E62F-0040-F1FB-B8B6-410A8B2B61DE}"/>
          </ac:spMkLst>
        </pc:spChg>
        <pc:picChg chg="add del mod ord modCrop">
          <ac:chgData name="Gerjan de Ruiter" userId="5d7c516b-9dcd-41a8-99d3-54425d29895b" providerId="ADAL" clId="{40C6B118-2C53-49F1-8537-A1BDA3F06B55}" dt="2024-02-21T12:29:58.297" v="95" actId="478"/>
          <ac:picMkLst>
            <pc:docMk/>
            <pc:sldMk cId="3064476168" sldId="379"/>
            <ac:picMk id="5" creationId="{46988815-253A-A717-F7E3-A6258D826F9D}"/>
          </ac:picMkLst>
        </pc:picChg>
        <pc:picChg chg="add mod">
          <ac:chgData name="Gerjan de Ruiter" userId="5d7c516b-9dcd-41a8-99d3-54425d29895b" providerId="ADAL" clId="{40C6B118-2C53-49F1-8537-A1BDA3F06B55}" dt="2024-02-21T12:37:10.609" v="184" actId="1076"/>
          <ac:picMkLst>
            <pc:docMk/>
            <pc:sldMk cId="3064476168" sldId="379"/>
            <ac:picMk id="8" creationId="{D0B22357-7D05-EC35-6435-C0D9E2C6D478}"/>
          </ac:picMkLst>
        </pc:picChg>
      </pc:sldChg>
      <pc:sldChg chg="add">
        <pc:chgData name="Gerjan de Ruiter" userId="5d7c516b-9dcd-41a8-99d3-54425d29895b" providerId="ADAL" clId="{40C6B118-2C53-49F1-8537-A1BDA3F06B55}" dt="2024-02-21T12:30:39.420" v="96"/>
        <pc:sldMkLst>
          <pc:docMk/>
          <pc:sldMk cId="1132727400" sldId="385"/>
        </pc:sldMkLst>
      </pc:sldChg>
      <pc:sldChg chg="add">
        <pc:chgData name="Gerjan de Ruiter" userId="5d7c516b-9dcd-41a8-99d3-54425d29895b" providerId="ADAL" clId="{40C6B118-2C53-49F1-8537-A1BDA3F06B55}" dt="2024-02-23T08:13:36.242" v="234"/>
        <pc:sldMkLst>
          <pc:docMk/>
          <pc:sldMk cId="2870782073" sldId="386"/>
        </pc:sldMkLst>
      </pc:sldChg>
      <pc:sldChg chg="add">
        <pc:chgData name="Gerjan de Ruiter" userId="5d7c516b-9dcd-41a8-99d3-54425d29895b" providerId="ADAL" clId="{40C6B118-2C53-49F1-8537-A1BDA3F06B55}" dt="2024-02-23T08:13:36.242" v="234"/>
        <pc:sldMkLst>
          <pc:docMk/>
          <pc:sldMk cId="173463192" sldId="387"/>
        </pc:sldMkLst>
      </pc:sldChg>
      <pc:sldChg chg="add">
        <pc:chgData name="Gerjan de Ruiter" userId="5d7c516b-9dcd-41a8-99d3-54425d29895b" providerId="ADAL" clId="{40C6B118-2C53-49F1-8537-A1BDA3F06B55}" dt="2024-02-23T08:13:36.242" v="234"/>
        <pc:sldMkLst>
          <pc:docMk/>
          <pc:sldMk cId="3759720526" sldId="388"/>
        </pc:sldMkLst>
      </pc:sldChg>
      <pc:sldChg chg="add">
        <pc:chgData name="Gerjan de Ruiter" userId="5d7c516b-9dcd-41a8-99d3-54425d29895b" providerId="ADAL" clId="{40C6B118-2C53-49F1-8537-A1BDA3F06B55}" dt="2024-02-23T08:13:36.242" v="234"/>
        <pc:sldMkLst>
          <pc:docMk/>
          <pc:sldMk cId="3667489620" sldId="392"/>
        </pc:sldMkLst>
      </pc:sldChg>
      <pc:sldChg chg="add">
        <pc:chgData name="Gerjan de Ruiter" userId="5d7c516b-9dcd-41a8-99d3-54425d29895b" providerId="ADAL" clId="{40C6B118-2C53-49F1-8537-A1BDA3F06B55}" dt="2024-02-23T08:13:36.242" v="234"/>
        <pc:sldMkLst>
          <pc:docMk/>
          <pc:sldMk cId="1414001131" sldId="393"/>
        </pc:sldMkLst>
      </pc:sldChg>
      <pc:sldChg chg="add">
        <pc:chgData name="Gerjan de Ruiter" userId="5d7c516b-9dcd-41a8-99d3-54425d29895b" providerId="ADAL" clId="{40C6B118-2C53-49F1-8537-A1BDA3F06B55}" dt="2024-02-21T12:40:26.926" v="233"/>
        <pc:sldMkLst>
          <pc:docMk/>
          <pc:sldMk cId="2066873482" sldId="394"/>
        </pc:sldMkLst>
      </pc:sldChg>
      <pc:sldChg chg="add">
        <pc:chgData name="Gerjan de Ruiter" userId="5d7c516b-9dcd-41a8-99d3-54425d29895b" providerId="ADAL" clId="{40C6B118-2C53-49F1-8537-A1BDA3F06B55}" dt="2024-02-21T12:40:26.926" v="233"/>
        <pc:sldMkLst>
          <pc:docMk/>
          <pc:sldMk cId="3822236136" sldId="395"/>
        </pc:sldMkLst>
      </pc:sldChg>
      <pc:sldChg chg="add">
        <pc:chgData name="Gerjan de Ruiter" userId="5d7c516b-9dcd-41a8-99d3-54425d29895b" providerId="ADAL" clId="{40C6B118-2C53-49F1-8537-A1BDA3F06B55}" dt="2024-02-21T12:40:26.926" v="233"/>
        <pc:sldMkLst>
          <pc:docMk/>
          <pc:sldMk cId="757245324" sldId="396"/>
        </pc:sldMkLst>
      </pc:sldChg>
      <pc:sldChg chg="add">
        <pc:chgData name="Gerjan de Ruiter" userId="5d7c516b-9dcd-41a8-99d3-54425d29895b" providerId="ADAL" clId="{40C6B118-2C53-49F1-8537-A1BDA3F06B55}" dt="2024-02-21T12:40:26.926" v="233"/>
        <pc:sldMkLst>
          <pc:docMk/>
          <pc:sldMk cId="3883070323" sldId="397"/>
        </pc:sldMkLst>
      </pc:sldChg>
      <pc:sldChg chg="modSp add del mod ord">
        <pc:chgData name="Gerjan de Ruiter" userId="5d7c516b-9dcd-41a8-99d3-54425d29895b" providerId="ADAL" clId="{40C6B118-2C53-49F1-8537-A1BDA3F06B55}" dt="2024-02-23T08:24:45.266" v="303" actId="1076"/>
        <pc:sldMkLst>
          <pc:docMk/>
          <pc:sldMk cId="852181114" sldId="398"/>
        </pc:sldMkLst>
        <pc:picChg chg="mod">
          <ac:chgData name="Gerjan de Ruiter" userId="5d7c516b-9dcd-41a8-99d3-54425d29895b" providerId="ADAL" clId="{40C6B118-2C53-49F1-8537-A1BDA3F06B55}" dt="2024-02-23T08:24:45.266" v="303" actId="1076"/>
          <ac:picMkLst>
            <pc:docMk/>
            <pc:sldMk cId="852181114" sldId="398"/>
            <ac:picMk id="11" creationId="{E3A5A7FA-00E2-4418-9232-40DCB0288257}"/>
          </ac:picMkLst>
        </pc:picChg>
      </pc:sldChg>
      <pc:sldChg chg="modSp add del mod">
        <pc:chgData name="Gerjan de Ruiter" userId="5d7c516b-9dcd-41a8-99d3-54425d29895b" providerId="ADAL" clId="{40C6B118-2C53-49F1-8537-A1BDA3F06B55}" dt="2024-02-23T08:14:00.887" v="235" actId="47"/>
        <pc:sldMkLst>
          <pc:docMk/>
          <pc:sldMk cId="99006116" sldId="399"/>
        </pc:sldMkLst>
        <pc:spChg chg="mod">
          <ac:chgData name="Gerjan de Ruiter" userId="5d7c516b-9dcd-41a8-99d3-54425d29895b" providerId="ADAL" clId="{40C6B118-2C53-49F1-8537-A1BDA3F06B55}" dt="2024-02-21T12:38:13.123" v="218" actId="20577"/>
          <ac:spMkLst>
            <pc:docMk/>
            <pc:sldMk cId="99006116" sldId="399"/>
            <ac:spMk id="2" creationId="{89099A15-3E5B-2037-15B9-3B27DF319340}"/>
          </ac:spMkLst>
        </pc:spChg>
      </pc:sldChg>
      <pc:sldChg chg="add">
        <pc:chgData name="Gerjan de Ruiter" userId="5d7c516b-9dcd-41a8-99d3-54425d29895b" providerId="ADAL" clId="{40C6B118-2C53-49F1-8537-A1BDA3F06B55}" dt="2024-02-23T08:13:36.242" v="234"/>
        <pc:sldMkLst>
          <pc:docMk/>
          <pc:sldMk cId="3059417494" sldId="402"/>
        </pc:sldMkLst>
      </pc:sldChg>
      <pc:sldChg chg="modSp add mod">
        <pc:chgData name="Gerjan de Ruiter" userId="5d7c516b-9dcd-41a8-99d3-54425d29895b" providerId="ADAL" clId="{40C6B118-2C53-49F1-8537-A1BDA3F06B55}" dt="2024-02-21T12:35:31.737" v="102" actId="5793"/>
        <pc:sldMkLst>
          <pc:docMk/>
          <pc:sldMk cId="2786646514" sldId="403"/>
        </pc:sldMkLst>
        <pc:spChg chg="mod">
          <ac:chgData name="Gerjan de Ruiter" userId="5d7c516b-9dcd-41a8-99d3-54425d29895b" providerId="ADAL" clId="{40C6B118-2C53-49F1-8537-A1BDA3F06B55}" dt="2024-02-21T12:35:17.877" v="99" actId="14100"/>
          <ac:spMkLst>
            <pc:docMk/>
            <pc:sldMk cId="2786646514" sldId="403"/>
            <ac:spMk id="2" creationId="{4BCFB4B3-072A-9988-6E6D-23A13D018B16}"/>
          </ac:spMkLst>
        </pc:spChg>
        <pc:spChg chg="mod">
          <ac:chgData name="Gerjan de Ruiter" userId="5d7c516b-9dcd-41a8-99d3-54425d29895b" providerId="ADAL" clId="{40C6B118-2C53-49F1-8537-A1BDA3F06B55}" dt="2024-02-21T12:35:31.737" v="102" actId="5793"/>
          <ac:spMkLst>
            <pc:docMk/>
            <pc:sldMk cId="2786646514" sldId="403"/>
            <ac:spMk id="3" creationId="{8576CE80-9CCB-4736-BDFF-F9C834AE3A3B}"/>
          </ac:spMkLst>
        </pc:spChg>
        <pc:spChg chg="mod">
          <ac:chgData name="Gerjan de Ruiter" userId="5d7c516b-9dcd-41a8-99d3-54425d29895b" providerId="ADAL" clId="{40C6B118-2C53-49F1-8537-A1BDA3F06B55}" dt="2024-02-21T12:35:21.559" v="100" actId="14100"/>
          <ac:spMkLst>
            <pc:docMk/>
            <pc:sldMk cId="2786646514" sldId="403"/>
            <ac:spMk id="6" creationId="{D7DF10EA-B47E-27CD-D094-5D818341DAED}"/>
          </ac:spMkLst>
        </pc:spChg>
      </pc:sldChg>
      <pc:sldChg chg="add">
        <pc:chgData name="Gerjan de Ruiter" userId="5d7c516b-9dcd-41a8-99d3-54425d29895b" providerId="ADAL" clId="{40C6B118-2C53-49F1-8537-A1BDA3F06B55}" dt="2024-02-21T12:38:42.362" v="224"/>
        <pc:sldMkLst>
          <pc:docMk/>
          <pc:sldMk cId="2828281684" sldId="404"/>
        </pc:sldMkLst>
      </pc:sldChg>
      <pc:sldChg chg="modSp add mod">
        <pc:chgData name="Gerjan de Ruiter" userId="5d7c516b-9dcd-41a8-99d3-54425d29895b" providerId="ADAL" clId="{40C6B118-2C53-49F1-8537-A1BDA3F06B55}" dt="2024-02-21T12:39:49.303" v="231" actId="20577"/>
        <pc:sldMkLst>
          <pc:docMk/>
          <pc:sldMk cId="2084749532" sldId="405"/>
        </pc:sldMkLst>
        <pc:spChg chg="mod">
          <ac:chgData name="Gerjan de Ruiter" userId="5d7c516b-9dcd-41a8-99d3-54425d29895b" providerId="ADAL" clId="{40C6B118-2C53-49F1-8537-A1BDA3F06B55}" dt="2024-02-21T12:39:49.303" v="231" actId="20577"/>
          <ac:spMkLst>
            <pc:docMk/>
            <pc:sldMk cId="2084749532" sldId="405"/>
            <ac:spMk id="2" creationId="{4939A3B1-1A08-EACA-68E8-DAF9837E99B3}"/>
          </ac:spMkLst>
        </pc:spChg>
      </pc:sldChg>
      <pc:sldChg chg="add">
        <pc:chgData name="Gerjan de Ruiter" userId="5d7c516b-9dcd-41a8-99d3-54425d29895b" providerId="ADAL" clId="{40C6B118-2C53-49F1-8537-A1BDA3F06B55}" dt="2024-02-23T08:13:36.242" v="234"/>
        <pc:sldMkLst>
          <pc:docMk/>
          <pc:sldMk cId="312830098" sldId="406"/>
        </pc:sldMkLst>
      </pc:sldChg>
      <pc:sldChg chg="add">
        <pc:chgData name="Gerjan de Ruiter" userId="5d7c516b-9dcd-41a8-99d3-54425d29895b" providerId="ADAL" clId="{40C6B118-2C53-49F1-8537-A1BDA3F06B55}" dt="2024-02-23T08:13:36.242" v="234"/>
        <pc:sldMkLst>
          <pc:docMk/>
          <pc:sldMk cId="3237369529" sldId="408"/>
        </pc:sldMkLst>
      </pc:sldChg>
      <pc:sldChg chg="add">
        <pc:chgData name="Gerjan de Ruiter" userId="5d7c516b-9dcd-41a8-99d3-54425d29895b" providerId="ADAL" clId="{40C6B118-2C53-49F1-8537-A1BDA3F06B55}" dt="2024-02-23T08:13:36.242" v="234"/>
        <pc:sldMkLst>
          <pc:docMk/>
          <pc:sldMk cId="1965579300" sldId="409"/>
        </pc:sldMkLst>
      </pc:sldChg>
      <pc:sldChg chg="add">
        <pc:chgData name="Gerjan de Ruiter" userId="5d7c516b-9dcd-41a8-99d3-54425d29895b" providerId="ADAL" clId="{40C6B118-2C53-49F1-8537-A1BDA3F06B55}" dt="2024-02-23T08:13:36.242" v="234"/>
        <pc:sldMkLst>
          <pc:docMk/>
          <pc:sldMk cId="3027029512" sldId="410"/>
        </pc:sldMkLst>
      </pc:sldChg>
      <pc:sldChg chg="add">
        <pc:chgData name="Gerjan de Ruiter" userId="5d7c516b-9dcd-41a8-99d3-54425d29895b" providerId="ADAL" clId="{40C6B118-2C53-49F1-8537-A1BDA3F06B55}" dt="2024-02-23T08:13:36.242" v="234"/>
        <pc:sldMkLst>
          <pc:docMk/>
          <pc:sldMk cId="2839073830" sldId="411"/>
        </pc:sldMkLst>
      </pc:sldChg>
      <pc:sldChg chg="add">
        <pc:chgData name="Gerjan de Ruiter" userId="5d7c516b-9dcd-41a8-99d3-54425d29895b" providerId="ADAL" clId="{40C6B118-2C53-49F1-8537-A1BDA3F06B55}" dt="2024-02-23T08:13:36.242" v="234"/>
        <pc:sldMkLst>
          <pc:docMk/>
          <pc:sldMk cId="1556784821" sldId="412"/>
        </pc:sldMkLst>
      </pc:sldChg>
      <pc:sldChg chg="add">
        <pc:chgData name="Gerjan de Ruiter" userId="5d7c516b-9dcd-41a8-99d3-54425d29895b" providerId="ADAL" clId="{40C6B118-2C53-49F1-8537-A1BDA3F06B55}" dt="2024-02-23T08:13:36.242" v="234"/>
        <pc:sldMkLst>
          <pc:docMk/>
          <pc:sldMk cId="2870429196" sldId="413"/>
        </pc:sldMkLst>
      </pc:sldChg>
      <pc:sldChg chg="add">
        <pc:chgData name="Gerjan de Ruiter" userId="5d7c516b-9dcd-41a8-99d3-54425d29895b" providerId="ADAL" clId="{40C6B118-2C53-49F1-8537-A1BDA3F06B55}" dt="2024-02-23T08:13:36.242" v="234"/>
        <pc:sldMkLst>
          <pc:docMk/>
          <pc:sldMk cId="1226446759" sldId="414"/>
        </pc:sldMkLst>
      </pc:sldChg>
      <pc:sldChg chg="add">
        <pc:chgData name="Gerjan de Ruiter" userId="5d7c516b-9dcd-41a8-99d3-54425d29895b" providerId="ADAL" clId="{40C6B118-2C53-49F1-8537-A1BDA3F06B55}" dt="2024-02-23T08:13:36.242" v="234"/>
        <pc:sldMkLst>
          <pc:docMk/>
          <pc:sldMk cId="983327034" sldId="415"/>
        </pc:sldMkLst>
      </pc:sldChg>
      <pc:sldChg chg="add">
        <pc:chgData name="Gerjan de Ruiter" userId="5d7c516b-9dcd-41a8-99d3-54425d29895b" providerId="ADAL" clId="{40C6B118-2C53-49F1-8537-A1BDA3F06B55}" dt="2024-02-23T08:13:36.242" v="234"/>
        <pc:sldMkLst>
          <pc:docMk/>
          <pc:sldMk cId="1179578261" sldId="416"/>
        </pc:sldMkLst>
      </pc:sldChg>
      <pc:sldChg chg="add">
        <pc:chgData name="Gerjan de Ruiter" userId="5d7c516b-9dcd-41a8-99d3-54425d29895b" providerId="ADAL" clId="{40C6B118-2C53-49F1-8537-A1BDA3F06B55}" dt="2024-02-23T08:13:36.242" v="234"/>
        <pc:sldMkLst>
          <pc:docMk/>
          <pc:sldMk cId="1998331643" sldId="417"/>
        </pc:sldMkLst>
      </pc:sldChg>
      <pc:sldChg chg="addSp delSp modSp new mod ord delAnim modAnim">
        <pc:chgData name="Gerjan de Ruiter" userId="5d7c516b-9dcd-41a8-99d3-54425d29895b" providerId="ADAL" clId="{40C6B118-2C53-49F1-8537-A1BDA3F06B55}" dt="2024-02-23T08:24:41.418" v="302" actId="1076"/>
        <pc:sldMkLst>
          <pc:docMk/>
          <pc:sldMk cId="2403428367" sldId="418"/>
        </pc:sldMkLst>
        <pc:spChg chg="del">
          <ac:chgData name="Gerjan de Ruiter" userId="5d7c516b-9dcd-41a8-99d3-54425d29895b" providerId="ADAL" clId="{40C6B118-2C53-49F1-8537-A1BDA3F06B55}" dt="2024-02-23T08:23:53.513" v="242"/>
          <ac:spMkLst>
            <pc:docMk/>
            <pc:sldMk cId="2403428367" sldId="418"/>
            <ac:spMk id="2" creationId="{2D7F3989-8A22-769B-ACD7-FFF202C06475}"/>
          </ac:spMkLst>
        </pc:spChg>
        <pc:spChg chg="add del">
          <ac:chgData name="Gerjan de Ruiter" userId="5d7c516b-9dcd-41a8-99d3-54425d29895b" providerId="ADAL" clId="{40C6B118-2C53-49F1-8537-A1BDA3F06B55}" dt="2024-02-23T08:24:15.251" v="250" actId="478"/>
          <ac:spMkLst>
            <pc:docMk/>
            <pc:sldMk cId="2403428367" sldId="418"/>
            <ac:spMk id="3" creationId="{8FD5DC84-0F52-78EE-1FCC-3209C5BE5A46}"/>
          </ac:spMkLst>
        </pc:spChg>
        <pc:spChg chg="mod">
          <ac:chgData name="Gerjan de Ruiter" userId="5d7c516b-9dcd-41a8-99d3-54425d29895b" providerId="ADAL" clId="{40C6B118-2C53-49F1-8537-A1BDA3F06B55}" dt="2024-02-23T08:24:34.966" v="299" actId="20577"/>
          <ac:spMkLst>
            <pc:docMk/>
            <pc:sldMk cId="2403428367" sldId="418"/>
            <ac:spMk id="4" creationId="{29656668-1AA2-20DA-85BE-319ED3391773}"/>
          </ac:spMkLst>
        </pc:spChg>
        <pc:spChg chg="add del mod">
          <ac:chgData name="Gerjan de Ruiter" userId="5d7c516b-9dcd-41a8-99d3-54425d29895b" providerId="ADAL" clId="{40C6B118-2C53-49F1-8537-A1BDA3F06B55}" dt="2024-02-23T08:24:12.747" v="249" actId="478"/>
          <ac:spMkLst>
            <pc:docMk/>
            <pc:sldMk cId="2403428367" sldId="418"/>
            <ac:spMk id="7" creationId="{9D13E698-E2A1-B67C-F7F5-C92F6F2CC247}"/>
          </ac:spMkLst>
        </pc:spChg>
        <pc:picChg chg="add del mod">
          <ac:chgData name="Gerjan de Ruiter" userId="5d7c516b-9dcd-41a8-99d3-54425d29895b" providerId="ADAL" clId="{40C6B118-2C53-49F1-8537-A1BDA3F06B55}" dt="2024-02-23T08:24:05.664" v="247" actId="478"/>
          <ac:picMkLst>
            <pc:docMk/>
            <pc:sldMk cId="2403428367" sldId="418"/>
            <ac:picMk id="5" creationId="{85FD6F2C-4697-A697-9613-317638F5AA9D}"/>
          </ac:picMkLst>
        </pc:picChg>
        <pc:picChg chg="add mod">
          <ac:chgData name="Gerjan de Ruiter" userId="5d7c516b-9dcd-41a8-99d3-54425d29895b" providerId="ADAL" clId="{40C6B118-2C53-49F1-8537-A1BDA3F06B55}" dt="2024-02-23T08:24:41.418" v="302" actId="1076"/>
          <ac:picMkLst>
            <pc:docMk/>
            <pc:sldMk cId="2403428367" sldId="418"/>
            <ac:picMk id="8" creationId="{22B164B4-0FFB-7FBF-C1EF-55B5E07CF261}"/>
          </ac:picMkLst>
        </pc:picChg>
      </pc:sldChg>
      <pc:sldChg chg="addSp delSp modSp new mod modClrScheme modAnim chgLayout">
        <pc:chgData name="Gerjan de Ruiter" userId="5d7c516b-9dcd-41a8-99d3-54425d29895b" providerId="ADAL" clId="{40C6B118-2C53-49F1-8537-A1BDA3F06B55}" dt="2024-02-23T08:30:35.964" v="310" actId="1076"/>
        <pc:sldMkLst>
          <pc:docMk/>
          <pc:sldMk cId="301950828" sldId="419"/>
        </pc:sldMkLst>
        <pc:spChg chg="del mod ord">
          <ac:chgData name="Gerjan de Ruiter" userId="5d7c516b-9dcd-41a8-99d3-54425d29895b" providerId="ADAL" clId="{40C6B118-2C53-49F1-8537-A1BDA3F06B55}" dt="2024-02-23T08:30:03.510" v="305" actId="700"/>
          <ac:spMkLst>
            <pc:docMk/>
            <pc:sldMk cId="301950828" sldId="419"/>
            <ac:spMk id="2" creationId="{FF9087F8-89B9-D4A9-1DA7-133C7151ECA5}"/>
          </ac:spMkLst>
        </pc:spChg>
        <pc:spChg chg="del mod ord">
          <ac:chgData name="Gerjan de Ruiter" userId="5d7c516b-9dcd-41a8-99d3-54425d29895b" providerId="ADAL" clId="{40C6B118-2C53-49F1-8537-A1BDA3F06B55}" dt="2024-02-23T08:30:03.510" v="305" actId="700"/>
          <ac:spMkLst>
            <pc:docMk/>
            <pc:sldMk cId="301950828" sldId="419"/>
            <ac:spMk id="3" creationId="{407EBFD0-2FD3-E29F-F10F-284B25160AB7}"/>
          </ac:spMkLst>
        </pc:spChg>
        <pc:spChg chg="del">
          <ac:chgData name="Gerjan de Ruiter" userId="5d7c516b-9dcd-41a8-99d3-54425d29895b" providerId="ADAL" clId="{40C6B118-2C53-49F1-8537-A1BDA3F06B55}" dt="2024-02-23T08:30:03.510" v="305" actId="700"/>
          <ac:spMkLst>
            <pc:docMk/>
            <pc:sldMk cId="301950828" sldId="419"/>
            <ac:spMk id="4" creationId="{00C0E103-CB20-A48D-E398-1539A740B11E}"/>
          </ac:spMkLst>
        </pc:spChg>
        <pc:spChg chg="del">
          <ac:chgData name="Gerjan de Ruiter" userId="5d7c516b-9dcd-41a8-99d3-54425d29895b" providerId="ADAL" clId="{40C6B118-2C53-49F1-8537-A1BDA3F06B55}" dt="2024-02-23T08:30:03.510" v="305" actId="700"/>
          <ac:spMkLst>
            <pc:docMk/>
            <pc:sldMk cId="301950828" sldId="419"/>
            <ac:spMk id="5" creationId="{39033337-61F2-A978-6999-0E7F806D9B63}"/>
          </ac:spMkLst>
        </pc:spChg>
        <pc:spChg chg="add del mod ord">
          <ac:chgData name="Gerjan de Ruiter" userId="5d7c516b-9dcd-41a8-99d3-54425d29895b" providerId="ADAL" clId="{40C6B118-2C53-49F1-8537-A1BDA3F06B55}" dt="2024-02-23T08:30:30.855" v="309" actId="478"/>
          <ac:spMkLst>
            <pc:docMk/>
            <pc:sldMk cId="301950828" sldId="419"/>
            <ac:spMk id="6" creationId="{F858079F-FD33-05A3-5A16-E89F2A39A01E}"/>
          </ac:spMkLst>
        </pc:spChg>
        <pc:spChg chg="add del mod ord">
          <ac:chgData name="Gerjan de Ruiter" userId="5d7c516b-9dcd-41a8-99d3-54425d29895b" providerId="ADAL" clId="{40C6B118-2C53-49F1-8537-A1BDA3F06B55}" dt="2024-02-23T08:30:20.258" v="306"/>
          <ac:spMkLst>
            <pc:docMk/>
            <pc:sldMk cId="301950828" sldId="419"/>
            <ac:spMk id="7" creationId="{44F3FC4A-1A1E-85C3-8E47-976D1B703657}"/>
          </ac:spMkLst>
        </pc:spChg>
        <pc:picChg chg="add mod">
          <ac:chgData name="Gerjan de Ruiter" userId="5d7c516b-9dcd-41a8-99d3-54425d29895b" providerId="ADAL" clId="{40C6B118-2C53-49F1-8537-A1BDA3F06B55}" dt="2024-02-23T08:30:35.964" v="310" actId="1076"/>
          <ac:picMkLst>
            <pc:docMk/>
            <pc:sldMk cId="301950828" sldId="419"/>
            <ac:picMk id="8" creationId="{2401F08A-4B6C-A6A0-9BEE-3E1EEBE70989}"/>
          </ac:picMkLst>
        </pc:picChg>
      </pc:sldChg>
      <pc:sldMasterChg chg="del delSldLayout">
        <pc:chgData name="Gerjan de Ruiter" userId="5d7c516b-9dcd-41a8-99d3-54425d29895b" providerId="ADAL" clId="{40C6B118-2C53-49F1-8537-A1BDA3F06B55}" dt="2024-02-23T08:30:03.510" v="305" actId="700"/>
        <pc:sldMasterMkLst>
          <pc:docMk/>
          <pc:sldMasterMk cId="4037124857" sldId="2147483648"/>
        </pc:sldMasterMkLst>
        <pc:sldLayoutChg chg="del">
          <pc:chgData name="Gerjan de Ruiter" userId="5d7c516b-9dcd-41a8-99d3-54425d29895b" providerId="ADAL" clId="{40C6B118-2C53-49F1-8537-A1BDA3F06B55}" dt="2024-02-23T08:30:03.510" v="305" actId="700"/>
          <pc:sldLayoutMkLst>
            <pc:docMk/>
            <pc:sldMasterMk cId="4037124857" sldId="2147483648"/>
            <pc:sldLayoutMk cId="1014814525" sldId="2147483649"/>
          </pc:sldLayoutMkLst>
        </pc:sldLayoutChg>
        <pc:sldLayoutChg chg="del">
          <pc:chgData name="Gerjan de Ruiter" userId="5d7c516b-9dcd-41a8-99d3-54425d29895b" providerId="ADAL" clId="{40C6B118-2C53-49F1-8537-A1BDA3F06B55}" dt="2024-02-23T08:30:03.510" v="305" actId="700"/>
          <pc:sldLayoutMkLst>
            <pc:docMk/>
            <pc:sldMasterMk cId="4037124857" sldId="2147483648"/>
            <pc:sldLayoutMk cId="4107591291" sldId="2147483650"/>
          </pc:sldLayoutMkLst>
        </pc:sldLayoutChg>
        <pc:sldLayoutChg chg="del">
          <pc:chgData name="Gerjan de Ruiter" userId="5d7c516b-9dcd-41a8-99d3-54425d29895b" providerId="ADAL" clId="{40C6B118-2C53-49F1-8537-A1BDA3F06B55}" dt="2024-02-23T08:30:03.510" v="305" actId="700"/>
          <pc:sldLayoutMkLst>
            <pc:docMk/>
            <pc:sldMasterMk cId="4037124857" sldId="2147483648"/>
            <pc:sldLayoutMk cId="2806867003" sldId="2147483651"/>
          </pc:sldLayoutMkLst>
        </pc:sldLayoutChg>
        <pc:sldLayoutChg chg="del">
          <pc:chgData name="Gerjan de Ruiter" userId="5d7c516b-9dcd-41a8-99d3-54425d29895b" providerId="ADAL" clId="{40C6B118-2C53-49F1-8537-A1BDA3F06B55}" dt="2024-02-23T08:30:03.510" v="305" actId="700"/>
          <pc:sldLayoutMkLst>
            <pc:docMk/>
            <pc:sldMasterMk cId="4037124857" sldId="2147483648"/>
            <pc:sldLayoutMk cId="1127000639" sldId="2147483652"/>
          </pc:sldLayoutMkLst>
        </pc:sldLayoutChg>
        <pc:sldLayoutChg chg="del">
          <pc:chgData name="Gerjan de Ruiter" userId="5d7c516b-9dcd-41a8-99d3-54425d29895b" providerId="ADAL" clId="{40C6B118-2C53-49F1-8537-A1BDA3F06B55}" dt="2024-02-23T08:30:03.510" v="305" actId="700"/>
          <pc:sldLayoutMkLst>
            <pc:docMk/>
            <pc:sldMasterMk cId="4037124857" sldId="2147483648"/>
            <pc:sldLayoutMk cId="345302879" sldId="2147483653"/>
          </pc:sldLayoutMkLst>
        </pc:sldLayoutChg>
        <pc:sldLayoutChg chg="del">
          <pc:chgData name="Gerjan de Ruiter" userId="5d7c516b-9dcd-41a8-99d3-54425d29895b" providerId="ADAL" clId="{40C6B118-2C53-49F1-8537-A1BDA3F06B55}" dt="2024-02-23T08:30:03.510" v="305" actId="700"/>
          <pc:sldLayoutMkLst>
            <pc:docMk/>
            <pc:sldMasterMk cId="4037124857" sldId="2147483648"/>
            <pc:sldLayoutMk cId="1735233233" sldId="2147483654"/>
          </pc:sldLayoutMkLst>
        </pc:sldLayoutChg>
        <pc:sldLayoutChg chg="del">
          <pc:chgData name="Gerjan de Ruiter" userId="5d7c516b-9dcd-41a8-99d3-54425d29895b" providerId="ADAL" clId="{40C6B118-2C53-49F1-8537-A1BDA3F06B55}" dt="2024-02-23T08:30:03.510" v="305" actId="700"/>
          <pc:sldLayoutMkLst>
            <pc:docMk/>
            <pc:sldMasterMk cId="4037124857" sldId="2147483648"/>
            <pc:sldLayoutMk cId="1036779286" sldId="2147483655"/>
          </pc:sldLayoutMkLst>
        </pc:sldLayoutChg>
        <pc:sldLayoutChg chg="del">
          <pc:chgData name="Gerjan de Ruiter" userId="5d7c516b-9dcd-41a8-99d3-54425d29895b" providerId="ADAL" clId="{40C6B118-2C53-49F1-8537-A1BDA3F06B55}" dt="2024-02-23T08:30:03.510" v="305" actId="700"/>
          <pc:sldLayoutMkLst>
            <pc:docMk/>
            <pc:sldMasterMk cId="4037124857" sldId="2147483648"/>
            <pc:sldLayoutMk cId="3511269777" sldId="2147483656"/>
          </pc:sldLayoutMkLst>
        </pc:sldLayoutChg>
        <pc:sldLayoutChg chg="del">
          <pc:chgData name="Gerjan de Ruiter" userId="5d7c516b-9dcd-41a8-99d3-54425d29895b" providerId="ADAL" clId="{40C6B118-2C53-49F1-8537-A1BDA3F06B55}" dt="2024-02-23T08:30:03.510" v="305" actId="700"/>
          <pc:sldLayoutMkLst>
            <pc:docMk/>
            <pc:sldMasterMk cId="4037124857" sldId="2147483648"/>
            <pc:sldLayoutMk cId="976529377" sldId="2147483657"/>
          </pc:sldLayoutMkLst>
        </pc:sldLayoutChg>
        <pc:sldLayoutChg chg="del">
          <pc:chgData name="Gerjan de Ruiter" userId="5d7c516b-9dcd-41a8-99d3-54425d29895b" providerId="ADAL" clId="{40C6B118-2C53-49F1-8537-A1BDA3F06B55}" dt="2024-02-23T08:30:03.510" v="305" actId="700"/>
          <pc:sldLayoutMkLst>
            <pc:docMk/>
            <pc:sldMasterMk cId="4037124857" sldId="2147483648"/>
            <pc:sldLayoutMk cId="3107179832" sldId="2147483658"/>
          </pc:sldLayoutMkLst>
        </pc:sldLayoutChg>
        <pc:sldLayoutChg chg="del">
          <pc:chgData name="Gerjan de Ruiter" userId="5d7c516b-9dcd-41a8-99d3-54425d29895b" providerId="ADAL" clId="{40C6B118-2C53-49F1-8537-A1BDA3F06B55}" dt="2024-02-23T08:30:03.510" v="305" actId="700"/>
          <pc:sldLayoutMkLst>
            <pc:docMk/>
            <pc:sldMasterMk cId="4037124857" sldId="2147483648"/>
            <pc:sldLayoutMk cId="1878111857" sldId="214748365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04B873-C8CA-47EE-8081-351D3E15E179}"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nl-NL"/>
        </a:p>
      </dgm:t>
    </dgm:pt>
    <dgm:pt modelId="{1F68B3A0-ABD3-413C-8E52-F279182376E2}">
      <dgm:prSet phldrT="[Tekst]"/>
      <dgm:spPr/>
      <dgm:t>
        <a:bodyPr/>
        <a:lstStyle/>
        <a:p>
          <a:r>
            <a:rPr lang="nl-NL" dirty="0"/>
            <a:t>Natuurlijke waarde</a:t>
          </a:r>
        </a:p>
      </dgm:t>
    </dgm:pt>
    <dgm:pt modelId="{29CE7F27-5A35-4E5D-9541-1D3469814EFF}" type="parTrans" cxnId="{7C47EF77-CFF3-4ECD-8B49-E787756D9F73}">
      <dgm:prSet/>
      <dgm:spPr/>
      <dgm:t>
        <a:bodyPr/>
        <a:lstStyle/>
        <a:p>
          <a:endParaRPr lang="nl-NL"/>
        </a:p>
      </dgm:t>
    </dgm:pt>
    <dgm:pt modelId="{A1BA35C8-D53E-40BE-AB33-E2A7167658E4}" type="sibTrans" cxnId="{7C47EF77-CFF3-4ECD-8B49-E787756D9F73}">
      <dgm:prSet/>
      <dgm:spPr/>
      <dgm:t>
        <a:bodyPr/>
        <a:lstStyle/>
        <a:p>
          <a:endParaRPr lang="nl-NL"/>
        </a:p>
      </dgm:t>
    </dgm:pt>
    <dgm:pt modelId="{0A438A5D-544C-4BCA-A56E-9BB9BAD36D35}">
      <dgm:prSet phldrT="[Tekst]"/>
      <dgm:spPr/>
      <dgm:t>
        <a:bodyPr/>
        <a:lstStyle/>
        <a:p>
          <a:r>
            <a:rPr lang="nl-NL" dirty="0"/>
            <a:t>Menselijke waarde</a:t>
          </a:r>
        </a:p>
      </dgm:t>
    </dgm:pt>
    <dgm:pt modelId="{EFB50017-864D-421C-BB3E-3FE70D33EE14}" type="parTrans" cxnId="{0C672830-C388-440F-8C01-0F9848012724}">
      <dgm:prSet/>
      <dgm:spPr/>
      <dgm:t>
        <a:bodyPr/>
        <a:lstStyle/>
        <a:p>
          <a:endParaRPr lang="nl-NL"/>
        </a:p>
      </dgm:t>
    </dgm:pt>
    <dgm:pt modelId="{2B98684A-9F8B-40CC-91D6-CAC8CD4FBE88}" type="sibTrans" cxnId="{0C672830-C388-440F-8C01-0F9848012724}">
      <dgm:prSet/>
      <dgm:spPr/>
      <dgm:t>
        <a:bodyPr/>
        <a:lstStyle/>
        <a:p>
          <a:endParaRPr lang="nl-NL"/>
        </a:p>
      </dgm:t>
    </dgm:pt>
    <dgm:pt modelId="{9F6B71A8-E1E3-4916-AF55-2D71E29B0165}">
      <dgm:prSet phldrT="[Tekst]"/>
      <dgm:spPr/>
      <dgm:t>
        <a:bodyPr/>
        <a:lstStyle/>
        <a:p>
          <a:r>
            <a:rPr lang="nl-NL" dirty="0"/>
            <a:t>Sociaal-Relationele waarde</a:t>
          </a:r>
        </a:p>
      </dgm:t>
    </dgm:pt>
    <dgm:pt modelId="{C878A8C0-1A2E-4BB9-A5FF-CF772AC3AAF9}" type="parTrans" cxnId="{DD2BCFDD-6282-4B09-9572-E28A4FDFB5E8}">
      <dgm:prSet/>
      <dgm:spPr/>
      <dgm:t>
        <a:bodyPr/>
        <a:lstStyle/>
        <a:p>
          <a:endParaRPr lang="nl-NL"/>
        </a:p>
      </dgm:t>
    </dgm:pt>
    <dgm:pt modelId="{8A8B16A8-304F-45A7-8997-26BF578D364E}" type="sibTrans" cxnId="{DD2BCFDD-6282-4B09-9572-E28A4FDFB5E8}">
      <dgm:prSet/>
      <dgm:spPr/>
      <dgm:t>
        <a:bodyPr/>
        <a:lstStyle/>
        <a:p>
          <a:endParaRPr lang="nl-NL"/>
        </a:p>
      </dgm:t>
    </dgm:pt>
    <dgm:pt modelId="{74761920-A827-48C4-A2B1-13C7E5ABD561}">
      <dgm:prSet phldrT="[Tekst]"/>
      <dgm:spPr/>
      <dgm:t>
        <a:bodyPr/>
        <a:lstStyle/>
        <a:p>
          <a:r>
            <a:rPr lang="nl-NL" dirty="0"/>
            <a:t>Intellectuele waarde</a:t>
          </a:r>
        </a:p>
      </dgm:t>
    </dgm:pt>
    <dgm:pt modelId="{C1E4A9EB-2E46-4B61-9615-7BA63C8BE2AA}" type="parTrans" cxnId="{E02F74FD-1B39-4ACB-A8F8-4BF9C2F501A3}">
      <dgm:prSet/>
      <dgm:spPr/>
      <dgm:t>
        <a:bodyPr/>
        <a:lstStyle/>
        <a:p>
          <a:endParaRPr lang="nl-NL"/>
        </a:p>
      </dgm:t>
    </dgm:pt>
    <dgm:pt modelId="{81769FD7-95B5-466B-9531-81545C4DAA5F}" type="sibTrans" cxnId="{E02F74FD-1B39-4ACB-A8F8-4BF9C2F501A3}">
      <dgm:prSet/>
      <dgm:spPr/>
      <dgm:t>
        <a:bodyPr/>
        <a:lstStyle/>
        <a:p>
          <a:endParaRPr lang="nl-NL"/>
        </a:p>
      </dgm:t>
    </dgm:pt>
    <dgm:pt modelId="{CCC7E392-0D2C-47A9-8265-1A1A636A4BDD}">
      <dgm:prSet phldrT="[Tekst]"/>
      <dgm:spPr/>
      <dgm:t>
        <a:bodyPr/>
        <a:lstStyle/>
        <a:p>
          <a:endParaRPr lang="nl-NL" dirty="0"/>
        </a:p>
      </dgm:t>
    </dgm:pt>
    <dgm:pt modelId="{7C4289FC-662E-4CEF-936A-603A0920024D}" type="parTrans" cxnId="{11DB0630-B105-45F3-918F-5AF4B33EEE33}">
      <dgm:prSet/>
      <dgm:spPr/>
      <dgm:t>
        <a:bodyPr/>
        <a:lstStyle/>
        <a:p>
          <a:endParaRPr lang="nl-NL"/>
        </a:p>
      </dgm:t>
    </dgm:pt>
    <dgm:pt modelId="{480B5D39-3B53-473B-8059-28C196F0D8CF}" type="sibTrans" cxnId="{11DB0630-B105-45F3-918F-5AF4B33EEE33}">
      <dgm:prSet/>
      <dgm:spPr/>
      <dgm:t>
        <a:bodyPr/>
        <a:lstStyle/>
        <a:p>
          <a:endParaRPr lang="nl-NL"/>
        </a:p>
      </dgm:t>
    </dgm:pt>
    <dgm:pt modelId="{7DEB94D6-5BA8-4076-857E-B4B84B4374BB}">
      <dgm:prSet/>
      <dgm:spPr/>
      <dgm:t>
        <a:bodyPr/>
        <a:lstStyle/>
        <a:p>
          <a:r>
            <a:rPr lang="nl-NL" dirty="0"/>
            <a:t>Financiële waarde</a:t>
          </a:r>
        </a:p>
      </dgm:t>
    </dgm:pt>
    <dgm:pt modelId="{CA1F9044-DDC0-4D3A-B3B0-10550B810BDF}" type="parTrans" cxnId="{33779CD6-6110-4BE8-89E7-BEB2318745B7}">
      <dgm:prSet/>
      <dgm:spPr/>
      <dgm:t>
        <a:bodyPr/>
        <a:lstStyle/>
        <a:p>
          <a:endParaRPr lang="nl-NL"/>
        </a:p>
      </dgm:t>
    </dgm:pt>
    <dgm:pt modelId="{64246AA3-F820-4338-8618-BE4BAE3F0AD4}" type="sibTrans" cxnId="{33779CD6-6110-4BE8-89E7-BEB2318745B7}">
      <dgm:prSet/>
      <dgm:spPr/>
      <dgm:t>
        <a:bodyPr/>
        <a:lstStyle/>
        <a:p>
          <a:endParaRPr lang="nl-NL"/>
        </a:p>
      </dgm:t>
    </dgm:pt>
    <dgm:pt modelId="{49FDA784-895C-4665-8366-A2E4BFA2421C}">
      <dgm:prSet/>
      <dgm:spPr/>
      <dgm:t>
        <a:bodyPr/>
        <a:lstStyle/>
        <a:p>
          <a:r>
            <a:rPr lang="nl-NL" dirty="0"/>
            <a:t>Materiële waarde</a:t>
          </a:r>
        </a:p>
      </dgm:t>
    </dgm:pt>
    <dgm:pt modelId="{3D1E8006-7A20-4FF7-BB1D-296A5CE6F762}" type="parTrans" cxnId="{501D9595-90F9-48B1-AC1A-C92FCEF29F15}">
      <dgm:prSet/>
      <dgm:spPr/>
      <dgm:t>
        <a:bodyPr/>
        <a:lstStyle/>
        <a:p>
          <a:endParaRPr lang="nl-NL"/>
        </a:p>
      </dgm:t>
    </dgm:pt>
    <dgm:pt modelId="{DF5563FA-FBC9-4E91-BFDE-9FDF5CFD2E17}" type="sibTrans" cxnId="{501D9595-90F9-48B1-AC1A-C92FCEF29F15}">
      <dgm:prSet/>
      <dgm:spPr/>
      <dgm:t>
        <a:bodyPr/>
        <a:lstStyle/>
        <a:p>
          <a:endParaRPr lang="nl-NL"/>
        </a:p>
      </dgm:t>
    </dgm:pt>
    <dgm:pt modelId="{956BB488-2212-4529-A23F-C4D317D506EE}" type="pres">
      <dgm:prSet presAssocID="{1504B873-C8CA-47EE-8081-351D3E15E179}" presName="compositeShape" presStyleCnt="0">
        <dgm:presLayoutVars>
          <dgm:chMax val="7"/>
          <dgm:dir/>
          <dgm:resizeHandles val="exact"/>
        </dgm:presLayoutVars>
      </dgm:prSet>
      <dgm:spPr/>
    </dgm:pt>
    <dgm:pt modelId="{FF9C0C8C-C3F2-4CC1-829D-FB718EA0CBAE}" type="pres">
      <dgm:prSet presAssocID="{1F68B3A0-ABD3-413C-8E52-F279182376E2}" presName="circ1" presStyleLbl="vennNode1" presStyleIdx="0" presStyleCnt="6"/>
      <dgm:spPr/>
    </dgm:pt>
    <dgm:pt modelId="{C46B5A78-6791-41A7-970B-BBBD591572E3}" type="pres">
      <dgm:prSet presAssocID="{1F68B3A0-ABD3-413C-8E52-F279182376E2}" presName="circ1Tx" presStyleLbl="revTx" presStyleIdx="0" presStyleCnt="0" custScaleX="127174">
        <dgm:presLayoutVars>
          <dgm:chMax val="0"/>
          <dgm:chPref val="0"/>
          <dgm:bulletEnabled val="1"/>
        </dgm:presLayoutVars>
      </dgm:prSet>
      <dgm:spPr/>
    </dgm:pt>
    <dgm:pt modelId="{274F6326-E4F3-4763-ACCC-59786DE52404}" type="pres">
      <dgm:prSet presAssocID="{0A438A5D-544C-4BCA-A56E-9BB9BAD36D35}" presName="circ2" presStyleLbl="vennNode1" presStyleIdx="1" presStyleCnt="6"/>
      <dgm:spPr/>
    </dgm:pt>
    <dgm:pt modelId="{85ED3455-7964-486A-B24D-818D4F81E439}" type="pres">
      <dgm:prSet presAssocID="{0A438A5D-544C-4BCA-A56E-9BB9BAD36D35}" presName="circ2Tx" presStyleLbl="revTx" presStyleIdx="0" presStyleCnt="0">
        <dgm:presLayoutVars>
          <dgm:chMax val="0"/>
          <dgm:chPref val="0"/>
          <dgm:bulletEnabled val="1"/>
        </dgm:presLayoutVars>
      </dgm:prSet>
      <dgm:spPr/>
    </dgm:pt>
    <dgm:pt modelId="{FBE1B233-50F7-4070-ADEB-C6420A0ED4A6}" type="pres">
      <dgm:prSet presAssocID="{9F6B71A8-E1E3-4916-AF55-2D71E29B0165}" presName="circ3" presStyleLbl="vennNode1" presStyleIdx="2" presStyleCnt="6"/>
      <dgm:spPr/>
    </dgm:pt>
    <dgm:pt modelId="{23C66F8A-E413-47D4-9E51-18F174D80EB2}" type="pres">
      <dgm:prSet presAssocID="{9F6B71A8-E1E3-4916-AF55-2D71E29B0165}" presName="circ3Tx" presStyleLbl="revTx" presStyleIdx="0" presStyleCnt="0">
        <dgm:presLayoutVars>
          <dgm:chMax val="0"/>
          <dgm:chPref val="0"/>
          <dgm:bulletEnabled val="1"/>
        </dgm:presLayoutVars>
      </dgm:prSet>
      <dgm:spPr/>
    </dgm:pt>
    <dgm:pt modelId="{837EF41E-1D01-4EC8-9174-6AEEE6378D3A}" type="pres">
      <dgm:prSet presAssocID="{74761920-A827-48C4-A2B1-13C7E5ABD561}" presName="circ4" presStyleLbl="vennNode1" presStyleIdx="3" presStyleCnt="6"/>
      <dgm:spPr/>
    </dgm:pt>
    <dgm:pt modelId="{E63721D2-5F2F-4981-833C-7974A32EE2FB}" type="pres">
      <dgm:prSet presAssocID="{74761920-A827-48C4-A2B1-13C7E5ABD561}" presName="circ4Tx" presStyleLbl="revTx" presStyleIdx="0" presStyleCnt="0">
        <dgm:presLayoutVars>
          <dgm:chMax val="0"/>
          <dgm:chPref val="0"/>
          <dgm:bulletEnabled val="1"/>
        </dgm:presLayoutVars>
      </dgm:prSet>
      <dgm:spPr/>
    </dgm:pt>
    <dgm:pt modelId="{4ADC7BFA-D60A-4442-A10F-295F0AE47257}" type="pres">
      <dgm:prSet presAssocID="{7DEB94D6-5BA8-4076-857E-B4B84B4374BB}" presName="circ5" presStyleLbl="vennNode1" presStyleIdx="4" presStyleCnt="6"/>
      <dgm:spPr/>
    </dgm:pt>
    <dgm:pt modelId="{BD94A8CC-DAFC-4375-AF2D-D0AB5AB0ED3C}" type="pres">
      <dgm:prSet presAssocID="{7DEB94D6-5BA8-4076-857E-B4B84B4374BB}" presName="circ5Tx" presStyleLbl="revTx" presStyleIdx="0" presStyleCnt="0">
        <dgm:presLayoutVars>
          <dgm:chMax val="0"/>
          <dgm:chPref val="0"/>
          <dgm:bulletEnabled val="1"/>
        </dgm:presLayoutVars>
      </dgm:prSet>
      <dgm:spPr/>
    </dgm:pt>
    <dgm:pt modelId="{10C5EDD1-3482-4C84-A078-6240B33044EB}" type="pres">
      <dgm:prSet presAssocID="{49FDA784-895C-4665-8366-A2E4BFA2421C}" presName="circ6" presStyleLbl="vennNode1" presStyleIdx="5" presStyleCnt="6"/>
      <dgm:spPr/>
    </dgm:pt>
    <dgm:pt modelId="{40328B34-B9D2-4FDD-A004-33D97E326ABA}" type="pres">
      <dgm:prSet presAssocID="{49FDA784-895C-4665-8366-A2E4BFA2421C}" presName="circ6Tx" presStyleLbl="revTx" presStyleIdx="0" presStyleCnt="0">
        <dgm:presLayoutVars>
          <dgm:chMax val="0"/>
          <dgm:chPref val="0"/>
          <dgm:bulletEnabled val="1"/>
        </dgm:presLayoutVars>
      </dgm:prSet>
      <dgm:spPr/>
    </dgm:pt>
  </dgm:ptLst>
  <dgm:cxnLst>
    <dgm:cxn modelId="{35FF5B01-F4DF-4BBE-89C3-8A81D9CDFC52}" type="presOf" srcId="{9F6B71A8-E1E3-4916-AF55-2D71E29B0165}" destId="{23C66F8A-E413-47D4-9E51-18F174D80EB2}" srcOrd="0" destOrd="0" presId="urn:microsoft.com/office/officeart/2005/8/layout/venn1"/>
    <dgm:cxn modelId="{48F34714-0A39-4E90-80A6-087ED5E9FD08}" type="presOf" srcId="{1F68B3A0-ABD3-413C-8E52-F279182376E2}" destId="{C46B5A78-6791-41A7-970B-BBBD591572E3}" srcOrd="0" destOrd="0" presId="urn:microsoft.com/office/officeart/2005/8/layout/venn1"/>
    <dgm:cxn modelId="{11DB0630-B105-45F3-918F-5AF4B33EEE33}" srcId="{1F68B3A0-ABD3-413C-8E52-F279182376E2}" destId="{CCC7E392-0D2C-47A9-8265-1A1A636A4BDD}" srcOrd="0" destOrd="0" parTransId="{7C4289FC-662E-4CEF-936A-603A0920024D}" sibTransId="{480B5D39-3B53-473B-8059-28C196F0D8CF}"/>
    <dgm:cxn modelId="{0C672830-C388-440F-8C01-0F9848012724}" srcId="{1504B873-C8CA-47EE-8081-351D3E15E179}" destId="{0A438A5D-544C-4BCA-A56E-9BB9BAD36D35}" srcOrd="1" destOrd="0" parTransId="{EFB50017-864D-421C-BB3E-3FE70D33EE14}" sibTransId="{2B98684A-9F8B-40CC-91D6-CAC8CD4FBE88}"/>
    <dgm:cxn modelId="{68738E3A-67E1-45D5-8BBB-A81071AD7E38}" type="presOf" srcId="{7DEB94D6-5BA8-4076-857E-B4B84B4374BB}" destId="{BD94A8CC-DAFC-4375-AF2D-D0AB5AB0ED3C}" srcOrd="0" destOrd="0" presId="urn:microsoft.com/office/officeart/2005/8/layout/venn1"/>
    <dgm:cxn modelId="{3942E045-4D96-483E-AC2F-473C8A5084B1}" type="presOf" srcId="{1504B873-C8CA-47EE-8081-351D3E15E179}" destId="{956BB488-2212-4529-A23F-C4D317D506EE}" srcOrd="0" destOrd="0" presId="urn:microsoft.com/office/officeart/2005/8/layout/venn1"/>
    <dgm:cxn modelId="{863A8A4D-15C9-4F98-941D-C658598FC0E2}" type="presOf" srcId="{CCC7E392-0D2C-47A9-8265-1A1A636A4BDD}" destId="{C46B5A78-6791-41A7-970B-BBBD591572E3}" srcOrd="0" destOrd="1" presId="urn:microsoft.com/office/officeart/2005/8/layout/venn1"/>
    <dgm:cxn modelId="{09EFFA73-D2CD-449A-8D42-F7B874A52CC7}" type="presOf" srcId="{74761920-A827-48C4-A2B1-13C7E5ABD561}" destId="{E63721D2-5F2F-4981-833C-7974A32EE2FB}" srcOrd="0" destOrd="0" presId="urn:microsoft.com/office/officeart/2005/8/layout/venn1"/>
    <dgm:cxn modelId="{95B8C654-A7FF-48E2-8B40-50C40A708FAD}" type="presOf" srcId="{0A438A5D-544C-4BCA-A56E-9BB9BAD36D35}" destId="{85ED3455-7964-486A-B24D-818D4F81E439}" srcOrd="0" destOrd="0" presId="urn:microsoft.com/office/officeart/2005/8/layout/venn1"/>
    <dgm:cxn modelId="{7C47EF77-CFF3-4ECD-8B49-E787756D9F73}" srcId="{1504B873-C8CA-47EE-8081-351D3E15E179}" destId="{1F68B3A0-ABD3-413C-8E52-F279182376E2}" srcOrd="0" destOrd="0" parTransId="{29CE7F27-5A35-4E5D-9541-1D3469814EFF}" sibTransId="{A1BA35C8-D53E-40BE-AB33-E2A7167658E4}"/>
    <dgm:cxn modelId="{501D9595-90F9-48B1-AC1A-C92FCEF29F15}" srcId="{1504B873-C8CA-47EE-8081-351D3E15E179}" destId="{49FDA784-895C-4665-8366-A2E4BFA2421C}" srcOrd="5" destOrd="0" parTransId="{3D1E8006-7A20-4FF7-BB1D-296A5CE6F762}" sibTransId="{DF5563FA-FBC9-4E91-BFDE-9FDF5CFD2E17}"/>
    <dgm:cxn modelId="{33779CD6-6110-4BE8-89E7-BEB2318745B7}" srcId="{1504B873-C8CA-47EE-8081-351D3E15E179}" destId="{7DEB94D6-5BA8-4076-857E-B4B84B4374BB}" srcOrd="4" destOrd="0" parTransId="{CA1F9044-DDC0-4D3A-B3B0-10550B810BDF}" sibTransId="{64246AA3-F820-4338-8618-BE4BAE3F0AD4}"/>
    <dgm:cxn modelId="{DD2BCFDD-6282-4B09-9572-E28A4FDFB5E8}" srcId="{1504B873-C8CA-47EE-8081-351D3E15E179}" destId="{9F6B71A8-E1E3-4916-AF55-2D71E29B0165}" srcOrd="2" destOrd="0" parTransId="{C878A8C0-1A2E-4BB9-A5FF-CF772AC3AAF9}" sibTransId="{8A8B16A8-304F-45A7-8997-26BF578D364E}"/>
    <dgm:cxn modelId="{BF3F7EEC-3781-47BE-8A7F-570B297F2EC3}" type="presOf" srcId="{49FDA784-895C-4665-8366-A2E4BFA2421C}" destId="{40328B34-B9D2-4FDD-A004-33D97E326ABA}" srcOrd="0" destOrd="0" presId="urn:microsoft.com/office/officeart/2005/8/layout/venn1"/>
    <dgm:cxn modelId="{E02F74FD-1B39-4ACB-A8F8-4BF9C2F501A3}" srcId="{1504B873-C8CA-47EE-8081-351D3E15E179}" destId="{74761920-A827-48C4-A2B1-13C7E5ABD561}" srcOrd="3" destOrd="0" parTransId="{C1E4A9EB-2E46-4B61-9615-7BA63C8BE2AA}" sibTransId="{81769FD7-95B5-466B-9531-81545C4DAA5F}"/>
    <dgm:cxn modelId="{DE3298F5-212F-495F-8841-A275BFCC2DAC}" type="presParOf" srcId="{956BB488-2212-4529-A23F-C4D317D506EE}" destId="{FF9C0C8C-C3F2-4CC1-829D-FB718EA0CBAE}" srcOrd="0" destOrd="0" presId="urn:microsoft.com/office/officeart/2005/8/layout/venn1"/>
    <dgm:cxn modelId="{2CD6D5B7-A28B-4914-8E8E-672509A32260}" type="presParOf" srcId="{956BB488-2212-4529-A23F-C4D317D506EE}" destId="{C46B5A78-6791-41A7-970B-BBBD591572E3}" srcOrd="1" destOrd="0" presId="urn:microsoft.com/office/officeart/2005/8/layout/venn1"/>
    <dgm:cxn modelId="{08C20899-3CF2-4979-BC3B-F65FD5BB6503}" type="presParOf" srcId="{956BB488-2212-4529-A23F-C4D317D506EE}" destId="{274F6326-E4F3-4763-ACCC-59786DE52404}" srcOrd="2" destOrd="0" presId="urn:microsoft.com/office/officeart/2005/8/layout/venn1"/>
    <dgm:cxn modelId="{F7DDE2CC-FF32-4ADC-9F2F-0730DF5147B9}" type="presParOf" srcId="{956BB488-2212-4529-A23F-C4D317D506EE}" destId="{85ED3455-7964-486A-B24D-818D4F81E439}" srcOrd="3" destOrd="0" presId="urn:microsoft.com/office/officeart/2005/8/layout/venn1"/>
    <dgm:cxn modelId="{13244925-07B7-4B3E-9418-8920493C628E}" type="presParOf" srcId="{956BB488-2212-4529-A23F-C4D317D506EE}" destId="{FBE1B233-50F7-4070-ADEB-C6420A0ED4A6}" srcOrd="4" destOrd="0" presId="urn:microsoft.com/office/officeart/2005/8/layout/venn1"/>
    <dgm:cxn modelId="{7B747BEF-C168-4327-BFBB-EA7A97B48B3A}" type="presParOf" srcId="{956BB488-2212-4529-A23F-C4D317D506EE}" destId="{23C66F8A-E413-47D4-9E51-18F174D80EB2}" srcOrd="5" destOrd="0" presId="urn:microsoft.com/office/officeart/2005/8/layout/venn1"/>
    <dgm:cxn modelId="{7217EFD2-CB1C-4B88-AF07-BD6EF5FFA92C}" type="presParOf" srcId="{956BB488-2212-4529-A23F-C4D317D506EE}" destId="{837EF41E-1D01-4EC8-9174-6AEEE6378D3A}" srcOrd="6" destOrd="0" presId="urn:microsoft.com/office/officeart/2005/8/layout/venn1"/>
    <dgm:cxn modelId="{76B92E10-9D33-4B4C-A650-138DAC7B6403}" type="presParOf" srcId="{956BB488-2212-4529-A23F-C4D317D506EE}" destId="{E63721D2-5F2F-4981-833C-7974A32EE2FB}" srcOrd="7" destOrd="0" presId="urn:microsoft.com/office/officeart/2005/8/layout/venn1"/>
    <dgm:cxn modelId="{7C9CDAE3-C43E-4DCF-B0E5-2129D5384BFD}" type="presParOf" srcId="{956BB488-2212-4529-A23F-C4D317D506EE}" destId="{4ADC7BFA-D60A-4442-A10F-295F0AE47257}" srcOrd="8" destOrd="0" presId="urn:microsoft.com/office/officeart/2005/8/layout/venn1"/>
    <dgm:cxn modelId="{4E2836B1-B4FF-490E-9290-EA15C7A50D15}" type="presParOf" srcId="{956BB488-2212-4529-A23F-C4D317D506EE}" destId="{BD94A8CC-DAFC-4375-AF2D-D0AB5AB0ED3C}" srcOrd="9" destOrd="0" presId="urn:microsoft.com/office/officeart/2005/8/layout/venn1"/>
    <dgm:cxn modelId="{FA8C7F92-FC70-4A43-8D9F-8C5D81B48B31}" type="presParOf" srcId="{956BB488-2212-4529-A23F-C4D317D506EE}" destId="{10C5EDD1-3482-4C84-A078-6240B33044EB}" srcOrd="10" destOrd="0" presId="urn:microsoft.com/office/officeart/2005/8/layout/venn1"/>
    <dgm:cxn modelId="{05A094F0-854E-4B1C-BD5C-ECD34F0239A1}" type="presParOf" srcId="{956BB488-2212-4529-A23F-C4D317D506EE}" destId="{40328B34-B9D2-4FDD-A004-33D97E326ABA}"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9A553B-742D-4C84-96E6-65D64ADD7854}"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0A0C8EE7-32D4-45DE-B57C-C259195D35D3}">
      <dgm:prSet phldrT="[Text]" phldr="0"/>
      <dgm:spPr/>
      <dgm:t>
        <a:bodyPr/>
        <a:lstStyle/>
        <a:p>
          <a:pPr>
            <a:defRPr b="1"/>
          </a:pPr>
          <a:r>
            <a:rPr lang="en-US" dirty="0">
              <a:latin typeface="Calibri Light" panose="020F0302020204030204"/>
            </a:rPr>
            <a:t>2016</a:t>
          </a:r>
          <a:endParaRPr lang="en-US" dirty="0"/>
        </a:p>
      </dgm:t>
    </dgm:pt>
    <dgm:pt modelId="{1AECA3D8-D3C6-47B6-98EF-D2883D49950B}" type="parTrans" cxnId="{36089273-B5E7-439E-9889-456CE3F24FF2}">
      <dgm:prSet/>
      <dgm:spPr/>
      <dgm:t>
        <a:bodyPr/>
        <a:lstStyle/>
        <a:p>
          <a:endParaRPr lang="en-US"/>
        </a:p>
      </dgm:t>
    </dgm:pt>
    <dgm:pt modelId="{7B072BC9-51AE-493B-BE44-68DF1A853455}" type="sibTrans" cxnId="{36089273-B5E7-439E-9889-456CE3F24FF2}">
      <dgm:prSet/>
      <dgm:spPr/>
      <dgm:t>
        <a:bodyPr/>
        <a:lstStyle/>
        <a:p>
          <a:endParaRPr lang="en-US"/>
        </a:p>
      </dgm:t>
    </dgm:pt>
    <dgm:pt modelId="{20C55AB0-B12F-4A1D-AE18-FFF34BAAD6D3}">
      <dgm:prSet phldrT="[Text]" phldr="0"/>
      <dgm:spPr/>
      <dgm:t>
        <a:bodyPr/>
        <a:lstStyle/>
        <a:p>
          <a:r>
            <a:rPr lang="en-US" dirty="0" err="1">
              <a:latin typeface="Calibri Light" panose="020F0302020204030204"/>
            </a:rPr>
            <a:t>Rijksbede</a:t>
          </a:r>
          <a:r>
            <a:rPr lang="en-US" dirty="0">
              <a:latin typeface="Calibri Light" panose="020F0302020204030204"/>
            </a:rPr>
            <a:t> </a:t>
          </a:r>
          <a:r>
            <a:rPr lang="en-US" dirty="0" err="1">
              <a:latin typeface="Calibri Light" panose="020F0302020204030204"/>
            </a:rPr>
            <a:t>programma</a:t>
          </a:r>
          <a:r>
            <a:rPr lang="en-US" dirty="0">
              <a:latin typeface="Calibri Light" panose="020F0302020204030204"/>
            </a:rPr>
            <a:t> Nederland </a:t>
          </a:r>
          <a:r>
            <a:rPr lang="en-US" dirty="0" err="1">
              <a:latin typeface="Calibri Light" panose="020F0302020204030204"/>
            </a:rPr>
            <a:t>circulair</a:t>
          </a:r>
          <a:endParaRPr lang="en-US" dirty="0" err="1"/>
        </a:p>
      </dgm:t>
    </dgm:pt>
    <dgm:pt modelId="{0A852446-EBFC-497D-AA98-31BD14EAE2E6}" type="parTrans" cxnId="{31CAADD5-114F-4D1E-B98C-FA59E97C211E}">
      <dgm:prSet/>
      <dgm:spPr/>
      <dgm:t>
        <a:bodyPr/>
        <a:lstStyle/>
        <a:p>
          <a:endParaRPr lang="en-US"/>
        </a:p>
      </dgm:t>
    </dgm:pt>
    <dgm:pt modelId="{4929C224-E1DC-48E5-853C-313BFAF2023B}" type="sibTrans" cxnId="{31CAADD5-114F-4D1E-B98C-FA59E97C211E}">
      <dgm:prSet/>
      <dgm:spPr/>
      <dgm:t>
        <a:bodyPr/>
        <a:lstStyle/>
        <a:p>
          <a:endParaRPr lang="en-US"/>
        </a:p>
      </dgm:t>
    </dgm:pt>
    <dgm:pt modelId="{93C97D82-9F07-4AB0-B86D-0367FB66631D}">
      <dgm:prSet phldrT="[Text]" phldr="0"/>
      <dgm:spPr/>
      <dgm:t>
        <a:bodyPr/>
        <a:lstStyle/>
        <a:p>
          <a:pPr>
            <a:defRPr b="1"/>
          </a:pPr>
          <a:r>
            <a:rPr lang="en-US" dirty="0">
              <a:latin typeface="Calibri Light" panose="020F0302020204030204"/>
            </a:rPr>
            <a:t>2017 </a:t>
          </a:r>
          <a:endParaRPr lang="en-US" dirty="0"/>
        </a:p>
      </dgm:t>
    </dgm:pt>
    <dgm:pt modelId="{3209FFE5-BBC7-442F-92F1-199B849D804D}" type="parTrans" cxnId="{E2C61366-5F9B-4B98-A966-2376A93CB1C4}">
      <dgm:prSet/>
      <dgm:spPr/>
      <dgm:t>
        <a:bodyPr/>
        <a:lstStyle/>
        <a:p>
          <a:endParaRPr lang="en-US"/>
        </a:p>
      </dgm:t>
    </dgm:pt>
    <dgm:pt modelId="{527493A6-8F26-487B-8C8B-9E1E907592F7}" type="sibTrans" cxnId="{E2C61366-5F9B-4B98-A966-2376A93CB1C4}">
      <dgm:prSet/>
      <dgm:spPr/>
      <dgm:t>
        <a:bodyPr/>
        <a:lstStyle/>
        <a:p>
          <a:endParaRPr lang="en-US"/>
        </a:p>
      </dgm:t>
    </dgm:pt>
    <dgm:pt modelId="{6CC560EB-6263-46B6-BADE-F0AA9606EEFA}">
      <dgm:prSet phldrT="[Text]" phldr="0"/>
      <dgm:spPr/>
      <dgm:t>
        <a:bodyPr/>
        <a:lstStyle/>
        <a:p>
          <a:r>
            <a:rPr lang="en-US" dirty="0" err="1">
              <a:latin typeface="Calibri Light" panose="020F0302020204030204"/>
            </a:rPr>
            <a:t>Grondstoffenakkoord</a:t>
          </a:r>
          <a:endParaRPr lang="en-US" dirty="0" err="1"/>
        </a:p>
      </dgm:t>
    </dgm:pt>
    <dgm:pt modelId="{5C062FB6-2419-459F-9906-6B6C30D05973}" type="parTrans" cxnId="{ED0A4A92-8543-4A1F-AE69-E11E3EB27278}">
      <dgm:prSet/>
      <dgm:spPr/>
      <dgm:t>
        <a:bodyPr/>
        <a:lstStyle/>
        <a:p>
          <a:endParaRPr lang="en-US"/>
        </a:p>
      </dgm:t>
    </dgm:pt>
    <dgm:pt modelId="{29DE481B-3DA9-4FE1-B1EA-E543D7158B93}" type="sibTrans" cxnId="{ED0A4A92-8543-4A1F-AE69-E11E3EB27278}">
      <dgm:prSet/>
      <dgm:spPr/>
      <dgm:t>
        <a:bodyPr/>
        <a:lstStyle/>
        <a:p>
          <a:endParaRPr lang="en-US"/>
        </a:p>
      </dgm:t>
    </dgm:pt>
    <dgm:pt modelId="{8E79F297-B493-4076-A2BC-6EFB94737472}">
      <dgm:prSet phldrT="[Text]" phldr="0"/>
      <dgm:spPr/>
      <dgm:t>
        <a:bodyPr/>
        <a:lstStyle/>
        <a:p>
          <a:pPr>
            <a:defRPr b="1"/>
          </a:pPr>
          <a:r>
            <a:rPr lang="en-US" dirty="0">
              <a:latin typeface="Calibri Light" panose="020F0302020204030204"/>
            </a:rPr>
            <a:t>2018</a:t>
          </a:r>
          <a:endParaRPr lang="en-US" dirty="0"/>
        </a:p>
      </dgm:t>
    </dgm:pt>
    <dgm:pt modelId="{DE17680F-806C-41B1-AF73-5FCBD24A4B1A}" type="parTrans" cxnId="{266E683E-3302-4C57-84C8-9B8ED33DF0E8}">
      <dgm:prSet/>
      <dgm:spPr/>
      <dgm:t>
        <a:bodyPr/>
        <a:lstStyle/>
        <a:p>
          <a:endParaRPr lang="en-US"/>
        </a:p>
      </dgm:t>
    </dgm:pt>
    <dgm:pt modelId="{EDA99830-4C49-4106-B46A-9B91F832ABF9}" type="sibTrans" cxnId="{266E683E-3302-4C57-84C8-9B8ED33DF0E8}">
      <dgm:prSet/>
      <dgm:spPr/>
      <dgm:t>
        <a:bodyPr/>
        <a:lstStyle/>
        <a:p>
          <a:endParaRPr lang="en-US"/>
        </a:p>
      </dgm:t>
    </dgm:pt>
    <dgm:pt modelId="{987CD5C7-1072-431E-98EA-7EA105A59C16}">
      <dgm:prSet phldrT="[Text]" phldr="0"/>
      <dgm:spPr/>
      <dgm:t>
        <a:bodyPr/>
        <a:lstStyle/>
        <a:p>
          <a:r>
            <a:rPr lang="en-US" dirty="0" err="1">
              <a:latin typeface="Calibri Light" panose="020F0302020204030204"/>
            </a:rPr>
            <a:t>Inzoomen</a:t>
          </a:r>
          <a:r>
            <a:rPr lang="en-US" dirty="0">
              <a:latin typeface="Calibri Light" panose="020F0302020204030204"/>
            </a:rPr>
            <a:t> op 5 </a:t>
          </a:r>
          <a:r>
            <a:rPr lang="en-US" dirty="0" err="1">
              <a:latin typeface="Calibri Light" panose="020F0302020204030204"/>
            </a:rPr>
            <a:t>sectoren</a:t>
          </a:r>
          <a:endParaRPr lang="en-US" dirty="0" err="1"/>
        </a:p>
      </dgm:t>
    </dgm:pt>
    <dgm:pt modelId="{9768261C-29CC-4E05-8AB3-5A0935C3B063}" type="parTrans" cxnId="{EC63E808-516D-4B1D-A10F-B42B9D788B93}">
      <dgm:prSet/>
      <dgm:spPr/>
      <dgm:t>
        <a:bodyPr/>
        <a:lstStyle/>
        <a:p>
          <a:endParaRPr lang="en-US"/>
        </a:p>
      </dgm:t>
    </dgm:pt>
    <dgm:pt modelId="{9E1B56CE-5D15-49DC-8430-5680F9710E40}" type="sibTrans" cxnId="{EC63E808-516D-4B1D-A10F-B42B9D788B93}">
      <dgm:prSet/>
      <dgm:spPr/>
      <dgm:t>
        <a:bodyPr/>
        <a:lstStyle/>
        <a:p>
          <a:endParaRPr lang="en-US"/>
        </a:p>
      </dgm:t>
    </dgm:pt>
    <dgm:pt modelId="{93514512-B931-4F10-A115-F89C8E82F390}">
      <dgm:prSet phldr="0"/>
      <dgm:spPr/>
      <dgm:t>
        <a:bodyPr/>
        <a:lstStyle/>
        <a:p>
          <a:pPr>
            <a:defRPr b="1"/>
          </a:pPr>
          <a:r>
            <a:rPr lang="en-US" b="0" dirty="0">
              <a:latin typeface="Calibri Light" panose="020F0302020204030204"/>
            </a:rPr>
            <a:t>2019</a:t>
          </a:r>
          <a:endParaRPr lang="en-US" b="1" dirty="0">
            <a:latin typeface="Calibri Light" panose="020F0302020204030204"/>
          </a:endParaRPr>
        </a:p>
      </dgm:t>
    </dgm:pt>
    <dgm:pt modelId="{64B2FBFA-09BD-4E14-9260-4C0B588FC6BB}" type="parTrans" cxnId="{3A778D28-E999-492A-83FE-B4A5E7B43553}">
      <dgm:prSet/>
      <dgm:spPr/>
      <dgm:t>
        <a:bodyPr/>
        <a:lstStyle/>
        <a:p>
          <a:endParaRPr lang="nl-NL"/>
        </a:p>
      </dgm:t>
    </dgm:pt>
    <dgm:pt modelId="{4BBEA300-438D-4C3F-A250-AA5035B31542}" type="sibTrans" cxnId="{3A778D28-E999-492A-83FE-B4A5E7B43553}">
      <dgm:prSet/>
      <dgm:spPr/>
      <dgm:t>
        <a:bodyPr/>
        <a:lstStyle/>
        <a:p>
          <a:endParaRPr lang="nl-NL"/>
        </a:p>
      </dgm:t>
    </dgm:pt>
    <dgm:pt modelId="{09E9C602-B95B-459D-92CF-6568679C3E2A}">
      <dgm:prSet phldr="0"/>
      <dgm:spPr/>
      <dgm:t>
        <a:bodyPr/>
        <a:lstStyle/>
        <a:p>
          <a:pPr>
            <a:defRPr b="1"/>
          </a:pPr>
          <a:r>
            <a:rPr lang="en-US" b="0" dirty="0">
              <a:latin typeface="Calibri Light" panose="020F0302020204030204"/>
            </a:rPr>
            <a:t>2050</a:t>
          </a:r>
        </a:p>
      </dgm:t>
    </dgm:pt>
    <dgm:pt modelId="{1D701813-5F94-441E-BF00-A5D3441496C8}" type="parTrans" cxnId="{55F7F87E-8150-4F7F-A505-D354BF210FC8}">
      <dgm:prSet/>
      <dgm:spPr/>
      <dgm:t>
        <a:bodyPr/>
        <a:lstStyle/>
        <a:p>
          <a:endParaRPr lang="nl-NL"/>
        </a:p>
      </dgm:t>
    </dgm:pt>
    <dgm:pt modelId="{60430A1D-57EB-42AE-A273-DE097129A1C8}" type="sibTrans" cxnId="{55F7F87E-8150-4F7F-A505-D354BF210FC8}">
      <dgm:prSet/>
      <dgm:spPr/>
      <dgm:t>
        <a:bodyPr/>
        <a:lstStyle/>
        <a:p>
          <a:endParaRPr lang="nl-NL"/>
        </a:p>
      </dgm:t>
    </dgm:pt>
    <dgm:pt modelId="{2BF21978-BD90-4C07-B539-CD7BF816848A}">
      <dgm:prSet phldr="0"/>
      <dgm:spPr/>
      <dgm:t>
        <a:bodyPr/>
        <a:lstStyle/>
        <a:p>
          <a:pPr>
            <a:defRPr b="1"/>
          </a:pPr>
          <a:r>
            <a:rPr lang="en-US" b="0" dirty="0">
              <a:latin typeface="Calibri Light" panose="020F0302020204030204"/>
            </a:rPr>
            <a:t>2030</a:t>
          </a:r>
        </a:p>
      </dgm:t>
    </dgm:pt>
    <dgm:pt modelId="{CCBC385A-43C8-42EE-8038-B538FBDDAE30}" type="parTrans" cxnId="{55FD157F-C998-4B84-AC85-28BA180906AC}">
      <dgm:prSet/>
      <dgm:spPr/>
      <dgm:t>
        <a:bodyPr/>
        <a:lstStyle/>
        <a:p>
          <a:endParaRPr lang="nl-NL"/>
        </a:p>
      </dgm:t>
    </dgm:pt>
    <dgm:pt modelId="{D4161B88-86BD-4580-BDF4-B26D0BF1DC2D}" type="sibTrans" cxnId="{55FD157F-C998-4B84-AC85-28BA180906AC}">
      <dgm:prSet/>
      <dgm:spPr/>
      <dgm:t>
        <a:bodyPr/>
        <a:lstStyle/>
        <a:p>
          <a:endParaRPr lang="nl-NL"/>
        </a:p>
      </dgm:t>
    </dgm:pt>
    <dgm:pt modelId="{53027119-43C7-4A50-9811-A9AA85221DC5}">
      <dgm:prSet phldr="0"/>
      <dgm:spPr/>
      <dgm:t>
        <a:bodyPr/>
        <a:lstStyle/>
        <a:p>
          <a:r>
            <a:rPr lang="en-US" b="0" dirty="0" err="1">
              <a:latin typeface="Calibri Light" panose="020F0302020204030204"/>
            </a:rPr>
            <a:t>Uitvoeringsprogramma</a:t>
          </a:r>
          <a:r>
            <a:rPr lang="en-US" b="0" dirty="0">
              <a:latin typeface="Calibri Light" panose="020F0302020204030204"/>
            </a:rPr>
            <a:t> 2019-2023</a:t>
          </a:r>
        </a:p>
      </dgm:t>
    </dgm:pt>
    <dgm:pt modelId="{53647B2A-ED6D-4D39-99B0-CB5CE7561896}" type="parTrans" cxnId="{F0C43A65-6D44-4EB2-BDC3-FB30B2CBED7E}">
      <dgm:prSet/>
      <dgm:spPr/>
      <dgm:t>
        <a:bodyPr/>
        <a:lstStyle/>
        <a:p>
          <a:endParaRPr lang="nl-NL"/>
        </a:p>
      </dgm:t>
    </dgm:pt>
    <dgm:pt modelId="{A7E377C6-BD89-4FA0-9B33-1AC262A0471A}" type="sibTrans" cxnId="{F0C43A65-6D44-4EB2-BDC3-FB30B2CBED7E}">
      <dgm:prSet/>
      <dgm:spPr/>
      <dgm:t>
        <a:bodyPr/>
        <a:lstStyle/>
        <a:p>
          <a:endParaRPr lang="nl-NL"/>
        </a:p>
      </dgm:t>
    </dgm:pt>
    <dgm:pt modelId="{632A088F-413B-48F5-B8DE-584F19EF6C1C}">
      <dgm:prSet phldr="0"/>
      <dgm:spPr/>
      <dgm:t>
        <a:bodyPr/>
        <a:lstStyle/>
        <a:p>
          <a:r>
            <a:rPr lang="en-US" b="0" dirty="0">
              <a:latin typeface="Calibri Light" panose="020F0302020204030204"/>
            </a:rPr>
            <a:t>50% minder gebruik van grondstoffen</a:t>
          </a:r>
        </a:p>
      </dgm:t>
    </dgm:pt>
    <dgm:pt modelId="{0B31FA8B-737D-4B58-9CF7-5125B45BAB7D}" type="parTrans" cxnId="{77D6A6CF-09DE-4944-8C2B-8636F32A04D4}">
      <dgm:prSet/>
      <dgm:spPr/>
      <dgm:t>
        <a:bodyPr/>
        <a:lstStyle/>
        <a:p>
          <a:endParaRPr lang="nl-NL"/>
        </a:p>
      </dgm:t>
    </dgm:pt>
    <dgm:pt modelId="{3A946628-3D80-4E2B-9E3C-C990F0723557}" type="sibTrans" cxnId="{77D6A6CF-09DE-4944-8C2B-8636F32A04D4}">
      <dgm:prSet/>
      <dgm:spPr/>
      <dgm:t>
        <a:bodyPr/>
        <a:lstStyle/>
        <a:p>
          <a:endParaRPr lang="nl-NL"/>
        </a:p>
      </dgm:t>
    </dgm:pt>
    <dgm:pt modelId="{8EF7A626-1B09-4E37-9CEB-9A95FF26B000}">
      <dgm:prSet phldr="0"/>
      <dgm:spPr/>
      <dgm:t>
        <a:bodyPr/>
        <a:lstStyle/>
        <a:p>
          <a:pPr rtl="0"/>
          <a:r>
            <a:rPr lang="en-US" b="0" dirty="0">
              <a:latin typeface="Calibri Light" panose="020F0302020204030204"/>
            </a:rPr>
            <a:t>Een economie zonder afval</a:t>
          </a:r>
        </a:p>
      </dgm:t>
    </dgm:pt>
    <dgm:pt modelId="{0DE1393C-3726-47AB-B169-985E68A9C4A0}" type="parTrans" cxnId="{06656EEF-5195-48CE-981C-468064D8DA33}">
      <dgm:prSet/>
      <dgm:spPr/>
      <dgm:t>
        <a:bodyPr/>
        <a:lstStyle/>
        <a:p>
          <a:endParaRPr lang="nl-NL"/>
        </a:p>
      </dgm:t>
    </dgm:pt>
    <dgm:pt modelId="{5E72DF55-D3B0-4E7C-87B8-30028824B9DE}" type="sibTrans" cxnId="{06656EEF-5195-48CE-981C-468064D8DA33}">
      <dgm:prSet/>
      <dgm:spPr/>
      <dgm:t>
        <a:bodyPr/>
        <a:lstStyle/>
        <a:p>
          <a:endParaRPr lang="nl-NL"/>
        </a:p>
      </dgm:t>
    </dgm:pt>
    <dgm:pt modelId="{6C5CAA1F-256A-4709-8146-66B32BC65947}" type="pres">
      <dgm:prSet presAssocID="{499A553B-742D-4C84-96E6-65D64ADD7854}" presName="root" presStyleCnt="0">
        <dgm:presLayoutVars>
          <dgm:chMax/>
          <dgm:chPref/>
          <dgm:animLvl val="lvl"/>
        </dgm:presLayoutVars>
      </dgm:prSet>
      <dgm:spPr/>
    </dgm:pt>
    <dgm:pt modelId="{D4C3D267-4120-49F0-BE82-8A1363840EFE}" type="pres">
      <dgm:prSet presAssocID="{499A553B-742D-4C84-96E6-65D64ADD7854}" presName="divider" presStyleLbl="fgAcc1" presStyleIdx="0" presStyleCnt="7"/>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F3F9FBEC-BE68-45DC-9981-DD0D538E1810}" type="pres">
      <dgm:prSet presAssocID="{499A553B-742D-4C84-96E6-65D64ADD7854}" presName="nodes" presStyleCnt="0">
        <dgm:presLayoutVars>
          <dgm:chMax/>
          <dgm:chPref/>
          <dgm:animLvl val="lvl"/>
        </dgm:presLayoutVars>
      </dgm:prSet>
      <dgm:spPr/>
    </dgm:pt>
    <dgm:pt modelId="{FC1A117A-DCC7-45B7-9019-C4D5699AF76B}" type="pres">
      <dgm:prSet presAssocID="{0A0C8EE7-32D4-45DE-B57C-C259195D35D3}" presName="composite" presStyleCnt="0"/>
      <dgm:spPr/>
    </dgm:pt>
    <dgm:pt modelId="{B73552E9-0E7C-4293-9A9D-C3CF95E2B07B}" type="pres">
      <dgm:prSet presAssocID="{0A0C8EE7-32D4-45DE-B57C-C259195D35D3}" presName="ConnectorPoint" presStyleLbl="lnNode1" presStyleIdx="0"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F002B7D-E9EA-410D-93A2-06C45162ABF0}" type="pres">
      <dgm:prSet presAssocID="{0A0C8EE7-32D4-45DE-B57C-C259195D35D3}" presName="DropPinPlaceHolder" presStyleCnt="0"/>
      <dgm:spPr/>
    </dgm:pt>
    <dgm:pt modelId="{472DEC24-C06E-41BA-BFBC-EE7869BF79FC}" type="pres">
      <dgm:prSet presAssocID="{0A0C8EE7-32D4-45DE-B57C-C259195D35D3}" presName="DropPin" presStyleLbl="alignNode1" presStyleIdx="0" presStyleCnt="6"/>
      <dgm:spPr/>
    </dgm:pt>
    <dgm:pt modelId="{C1CAA818-F808-48DD-812A-EEFE51519A9E}" type="pres">
      <dgm:prSet presAssocID="{0A0C8EE7-32D4-45DE-B57C-C259195D35D3}" presName="Ellipse" presStyleLbl="fgAcc1" presStyleIdx="1" presStyleCnt="7"/>
      <dgm:spPr>
        <a:solidFill>
          <a:schemeClr val="lt1">
            <a:alpha val="90000"/>
            <a:hueOff val="0"/>
            <a:satOff val="0"/>
            <a:lumOff val="0"/>
            <a:alphaOff val="0"/>
          </a:schemeClr>
        </a:solidFill>
        <a:ln w="12700" cap="flat" cmpd="sng" algn="ctr">
          <a:noFill/>
          <a:prstDash val="solid"/>
          <a:miter lim="800000"/>
        </a:ln>
        <a:effectLst/>
      </dgm:spPr>
    </dgm:pt>
    <dgm:pt modelId="{707A89AE-8DA9-46A8-8E75-68AD1A40CE2C}" type="pres">
      <dgm:prSet presAssocID="{0A0C8EE7-32D4-45DE-B57C-C259195D35D3}" presName="L2TextContainer" presStyleLbl="revTx" presStyleIdx="0" presStyleCnt="12">
        <dgm:presLayoutVars>
          <dgm:bulletEnabled val="1"/>
        </dgm:presLayoutVars>
      </dgm:prSet>
      <dgm:spPr/>
    </dgm:pt>
    <dgm:pt modelId="{80D31535-9EA9-40AF-BE65-7B0759A8D405}" type="pres">
      <dgm:prSet presAssocID="{0A0C8EE7-32D4-45DE-B57C-C259195D35D3}" presName="L1TextContainer" presStyleLbl="revTx" presStyleIdx="1" presStyleCnt="12">
        <dgm:presLayoutVars>
          <dgm:chMax val="1"/>
          <dgm:chPref val="1"/>
          <dgm:bulletEnabled val="1"/>
        </dgm:presLayoutVars>
      </dgm:prSet>
      <dgm:spPr/>
    </dgm:pt>
    <dgm:pt modelId="{A19A2F1A-4303-4EFC-9727-01DCB49492A8}" type="pres">
      <dgm:prSet presAssocID="{0A0C8EE7-32D4-45DE-B57C-C259195D35D3}" presName="ConnectLine" presStyleLbl="sibTrans1D1" presStyleIdx="0" presStyleCnt="6"/>
      <dgm:spPr>
        <a:noFill/>
        <a:ln w="12700" cap="flat" cmpd="sng" algn="ctr">
          <a:solidFill>
            <a:schemeClr val="accent1">
              <a:hueOff val="0"/>
              <a:satOff val="0"/>
              <a:lumOff val="0"/>
              <a:alphaOff val="0"/>
            </a:schemeClr>
          </a:solidFill>
          <a:prstDash val="dash"/>
          <a:miter lim="800000"/>
        </a:ln>
        <a:effectLst/>
      </dgm:spPr>
    </dgm:pt>
    <dgm:pt modelId="{0DC4E54F-7A8C-477C-AF31-917DDF25E0CE}" type="pres">
      <dgm:prSet presAssocID="{0A0C8EE7-32D4-45DE-B57C-C259195D35D3}" presName="EmptyPlaceHolder" presStyleCnt="0"/>
      <dgm:spPr/>
    </dgm:pt>
    <dgm:pt modelId="{A558ED6D-8761-4041-87A1-FFA4EB05AF2C}" type="pres">
      <dgm:prSet presAssocID="{7B072BC9-51AE-493B-BE44-68DF1A853455}" presName="spaceBetweenRectangles" presStyleCnt="0"/>
      <dgm:spPr/>
    </dgm:pt>
    <dgm:pt modelId="{6A407C78-5F02-451C-8FC6-C02566E5FE72}" type="pres">
      <dgm:prSet presAssocID="{93C97D82-9F07-4AB0-B86D-0367FB66631D}" presName="composite" presStyleCnt="0"/>
      <dgm:spPr/>
    </dgm:pt>
    <dgm:pt modelId="{060E28A5-0C62-40D4-A4C6-4B8421C859B5}" type="pres">
      <dgm:prSet presAssocID="{93C97D82-9F07-4AB0-B86D-0367FB66631D}" presName="ConnectorPoint" presStyleLbl="lnNode1" presStyleIdx="1"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C2325653-6A02-4B8D-B1F5-5E07CD5D360F}" type="pres">
      <dgm:prSet presAssocID="{93C97D82-9F07-4AB0-B86D-0367FB66631D}" presName="DropPinPlaceHolder" presStyleCnt="0"/>
      <dgm:spPr/>
    </dgm:pt>
    <dgm:pt modelId="{227E207E-B637-4194-80E1-C4B64164B53F}" type="pres">
      <dgm:prSet presAssocID="{93C97D82-9F07-4AB0-B86D-0367FB66631D}" presName="DropPin" presStyleLbl="alignNode1" presStyleIdx="1" presStyleCnt="6"/>
      <dgm:spPr/>
    </dgm:pt>
    <dgm:pt modelId="{F0B22BB1-A233-4DB5-9E70-495477453F41}" type="pres">
      <dgm:prSet presAssocID="{93C97D82-9F07-4AB0-B86D-0367FB66631D}" presName="Ellipse" presStyleLbl="fgAcc1" presStyleIdx="2" presStyleCnt="7"/>
      <dgm:spPr>
        <a:solidFill>
          <a:schemeClr val="lt1">
            <a:alpha val="90000"/>
            <a:hueOff val="0"/>
            <a:satOff val="0"/>
            <a:lumOff val="0"/>
            <a:alphaOff val="0"/>
          </a:schemeClr>
        </a:solidFill>
        <a:ln w="12700" cap="flat" cmpd="sng" algn="ctr">
          <a:noFill/>
          <a:prstDash val="solid"/>
          <a:miter lim="800000"/>
        </a:ln>
        <a:effectLst/>
      </dgm:spPr>
    </dgm:pt>
    <dgm:pt modelId="{B36149E3-58BF-4D10-A0E9-EF3BEAF3D82D}" type="pres">
      <dgm:prSet presAssocID="{93C97D82-9F07-4AB0-B86D-0367FB66631D}" presName="L2TextContainer" presStyleLbl="revTx" presStyleIdx="2" presStyleCnt="12">
        <dgm:presLayoutVars>
          <dgm:bulletEnabled val="1"/>
        </dgm:presLayoutVars>
      </dgm:prSet>
      <dgm:spPr/>
    </dgm:pt>
    <dgm:pt modelId="{4729D0AE-A97D-4105-BCEA-44BF20F1EA7C}" type="pres">
      <dgm:prSet presAssocID="{93C97D82-9F07-4AB0-B86D-0367FB66631D}" presName="L1TextContainer" presStyleLbl="revTx" presStyleIdx="3" presStyleCnt="12">
        <dgm:presLayoutVars>
          <dgm:chMax val="1"/>
          <dgm:chPref val="1"/>
          <dgm:bulletEnabled val="1"/>
        </dgm:presLayoutVars>
      </dgm:prSet>
      <dgm:spPr/>
    </dgm:pt>
    <dgm:pt modelId="{120D80E3-45D3-4A1E-8E94-3612D9795FDC}" type="pres">
      <dgm:prSet presAssocID="{93C97D82-9F07-4AB0-B86D-0367FB66631D}" presName="ConnectLine" presStyleLbl="sibTrans1D1" presStyleIdx="1" presStyleCnt="6"/>
      <dgm:spPr>
        <a:noFill/>
        <a:ln w="12700" cap="flat" cmpd="sng" algn="ctr">
          <a:solidFill>
            <a:schemeClr val="accent1">
              <a:hueOff val="0"/>
              <a:satOff val="0"/>
              <a:lumOff val="0"/>
              <a:alphaOff val="0"/>
            </a:schemeClr>
          </a:solidFill>
          <a:prstDash val="dash"/>
          <a:miter lim="800000"/>
        </a:ln>
        <a:effectLst/>
      </dgm:spPr>
    </dgm:pt>
    <dgm:pt modelId="{EC6136B9-F184-41CE-AE3C-96F79C2434D5}" type="pres">
      <dgm:prSet presAssocID="{93C97D82-9F07-4AB0-B86D-0367FB66631D}" presName="EmptyPlaceHolder" presStyleCnt="0"/>
      <dgm:spPr/>
    </dgm:pt>
    <dgm:pt modelId="{6E9460A1-D81B-4325-8F3C-6587BEC99E5F}" type="pres">
      <dgm:prSet presAssocID="{527493A6-8F26-487B-8C8B-9E1E907592F7}" presName="spaceBetweenRectangles" presStyleCnt="0"/>
      <dgm:spPr/>
    </dgm:pt>
    <dgm:pt modelId="{11679140-11B8-40DA-9E12-35C38FFF4E75}" type="pres">
      <dgm:prSet presAssocID="{8E79F297-B493-4076-A2BC-6EFB94737472}" presName="composite" presStyleCnt="0"/>
      <dgm:spPr/>
    </dgm:pt>
    <dgm:pt modelId="{07A14A8E-C722-4C85-B8A1-7E0101BAFCD2}" type="pres">
      <dgm:prSet presAssocID="{8E79F297-B493-4076-A2BC-6EFB94737472}" presName="ConnectorPoint" presStyleLbl="lnNode1" presStyleIdx="2"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49D0476-1B1C-4566-8AC5-7F9A082BD606}" type="pres">
      <dgm:prSet presAssocID="{8E79F297-B493-4076-A2BC-6EFB94737472}" presName="DropPinPlaceHolder" presStyleCnt="0"/>
      <dgm:spPr/>
    </dgm:pt>
    <dgm:pt modelId="{73AF6C8A-48E5-4D4B-A289-B80EFA8DF9B6}" type="pres">
      <dgm:prSet presAssocID="{8E79F297-B493-4076-A2BC-6EFB94737472}" presName="DropPin" presStyleLbl="alignNode1" presStyleIdx="2" presStyleCnt="6"/>
      <dgm:spPr/>
    </dgm:pt>
    <dgm:pt modelId="{A43330EC-6DA9-47EF-B5CC-8BEF79D6A56A}" type="pres">
      <dgm:prSet presAssocID="{8E79F297-B493-4076-A2BC-6EFB94737472}" presName="Ellipse" presStyleLbl="fgAcc1" presStyleIdx="3" presStyleCnt="7"/>
      <dgm:spPr>
        <a:solidFill>
          <a:schemeClr val="lt1">
            <a:alpha val="90000"/>
            <a:hueOff val="0"/>
            <a:satOff val="0"/>
            <a:lumOff val="0"/>
            <a:alphaOff val="0"/>
          </a:schemeClr>
        </a:solidFill>
        <a:ln w="12700" cap="flat" cmpd="sng" algn="ctr">
          <a:noFill/>
          <a:prstDash val="solid"/>
          <a:miter lim="800000"/>
        </a:ln>
        <a:effectLst/>
      </dgm:spPr>
    </dgm:pt>
    <dgm:pt modelId="{7203C8B8-CA7C-4EB2-97CD-45F46E78319B}" type="pres">
      <dgm:prSet presAssocID="{8E79F297-B493-4076-A2BC-6EFB94737472}" presName="L2TextContainer" presStyleLbl="revTx" presStyleIdx="4" presStyleCnt="12">
        <dgm:presLayoutVars>
          <dgm:bulletEnabled val="1"/>
        </dgm:presLayoutVars>
      </dgm:prSet>
      <dgm:spPr/>
    </dgm:pt>
    <dgm:pt modelId="{6FA6E75C-1476-4D3E-AF5F-61BB823253EB}" type="pres">
      <dgm:prSet presAssocID="{8E79F297-B493-4076-A2BC-6EFB94737472}" presName="L1TextContainer" presStyleLbl="revTx" presStyleIdx="5" presStyleCnt="12">
        <dgm:presLayoutVars>
          <dgm:chMax val="1"/>
          <dgm:chPref val="1"/>
          <dgm:bulletEnabled val="1"/>
        </dgm:presLayoutVars>
      </dgm:prSet>
      <dgm:spPr/>
    </dgm:pt>
    <dgm:pt modelId="{8D0586AA-E0EC-46F7-979B-029806F01523}" type="pres">
      <dgm:prSet presAssocID="{8E79F297-B493-4076-A2BC-6EFB94737472}" presName="ConnectLine" presStyleLbl="sibTrans1D1" presStyleIdx="2" presStyleCnt="6"/>
      <dgm:spPr>
        <a:noFill/>
        <a:ln w="12700" cap="flat" cmpd="sng" algn="ctr">
          <a:solidFill>
            <a:schemeClr val="accent1">
              <a:hueOff val="0"/>
              <a:satOff val="0"/>
              <a:lumOff val="0"/>
              <a:alphaOff val="0"/>
            </a:schemeClr>
          </a:solidFill>
          <a:prstDash val="dash"/>
          <a:miter lim="800000"/>
        </a:ln>
        <a:effectLst/>
      </dgm:spPr>
    </dgm:pt>
    <dgm:pt modelId="{9BA49245-B630-463F-BE05-AA59111E79DD}" type="pres">
      <dgm:prSet presAssocID="{8E79F297-B493-4076-A2BC-6EFB94737472}" presName="EmptyPlaceHolder" presStyleCnt="0"/>
      <dgm:spPr/>
    </dgm:pt>
    <dgm:pt modelId="{3ABD31DC-AA69-4983-959D-50AB1002FBED}" type="pres">
      <dgm:prSet presAssocID="{EDA99830-4C49-4106-B46A-9B91F832ABF9}" presName="spaceBetweenRectangles" presStyleCnt="0"/>
      <dgm:spPr/>
    </dgm:pt>
    <dgm:pt modelId="{09283432-C24F-432B-9393-0A8E52D54422}" type="pres">
      <dgm:prSet presAssocID="{93514512-B931-4F10-A115-F89C8E82F390}" presName="composite" presStyleCnt="0"/>
      <dgm:spPr/>
    </dgm:pt>
    <dgm:pt modelId="{C7659A39-77A9-4F99-B8C1-89BE2F094491}" type="pres">
      <dgm:prSet presAssocID="{93514512-B931-4F10-A115-F89C8E82F390}" presName="ConnectorPoint" presStyleLbl="lnNode1" presStyleIdx="3"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11D0ACA-1114-45EE-B44C-9ED8CBAEA1D3}" type="pres">
      <dgm:prSet presAssocID="{93514512-B931-4F10-A115-F89C8E82F390}" presName="DropPinPlaceHolder" presStyleCnt="0"/>
      <dgm:spPr/>
    </dgm:pt>
    <dgm:pt modelId="{926D87B7-DFE3-410F-BAC1-E4AD016C7912}" type="pres">
      <dgm:prSet presAssocID="{93514512-B931-4F10-A115-F89C8E82F390}" presName="DropPin" presStyleLbl="alignNode1" presStyleIdx="3" presStyleCnt="6"/>
      <dgm:spPr/>
    </dgm:pt>
    <dgm:pt modelId="{DD747ACC-617A-4745-94B4-597A9B5CCC4B}" type="pres">
      <dgm:prSet presAssocID="{93514512-B931-4F10-A115-F89C8E82F390}" presName="Ellipse" presStyleLbl="fgAcc1" presStyleIdx="4" presStyleCnt="7"/>
      <dgm:spPr>
        <a:solidFill>
          <a:schemeClr val="lt1">
            <a:alpha val="90000"/>
            <a:hueOff val="0"/>
            <a:satOff val="0"/>
            <a:lumOff val="0"/>
            <a:alphaOff val="0"/>
          </a:schemeClr>
        </a:solidFill>
        <a:ln w="12700" cap="flat" cmpd="sng" algn="ctr">
          <a:noFill/>
          <a:prstDash val="solid"/>
          <a:miter lim="800000"/>
        </a:ln>
        <a:effectLst/>
      </dgm:spPr>
    </dgm:pt>
    <dgm:pt modelId="{8A95C4C1-934C-4A78-8519-91E3DBAC693C}" type="pres">
      <dgm:prSet presAssocID="{93514512-B931-4F10-A115-F89C8E82F390}" presName="L2TextContainer" presStyleLbl="revTx" presStyleIdx="6" presStyleCnt="12">
        <dgm:presLayoutVars>
          <dgm:bulletEnabled val="1"/>
        </dgm:presLayoutVars>
      </dgm:prSet>
      <dgm:spPr/>
    </dgm:pt>
    <dgm:pt modelId="{7205D1BB-88E7-42F6-A340-43F217FF8F51}" type="pres">
      <dgm:prSet presAssocID="{93514512-B931-4F10-A115-F89C8E82F390}" presName="L1TextContainer" presStyleLbl="revTx" presStyleIdx="7" presStyleCnt="12">
        <dgm:presLayoutVars>
          <dgm:chMax val="1"/>
          <dgm:chPref val="1"/>
          <dgm:bulletEnabled val="1"/>
        </dgm:presLayoutVars>
      </dgm:prSet>
      <dgm:spPr/>
    </dgm:pt>
    <dgm:pt modelId="{D1B401C4-A0BA-4FE1-90A3-650A39A20889}" type="pres">
      <dgm:prSet presAssocID="{93514512-B931-4F10-A115-F89C8E82F390}" presName="ConnectLine" presStyleLbl="sibTrans1D1" presStyleIdx="3" presStyleCnt="6"/>
      <dgm:spPr>
        <a:noFill/>
        <a:ln w="12700" cap="flat" cmpd="sng" algn="ctr">
          <a:solidFill>
            <a:schemeClr val="accent1">
              <a:hueOff val="0"/>
              <a:satOff val="0"/>
              <a:lumOff val="0"/>
              <a:alphaOff val="0"/>
            </a:schemeClr>
          </a:solidFill>
          <a:prstDash val="dash"/>
          <a:miter lim="800000"/>
        </a:ln>
        <a:effectLst/>
      </dgm:spPr>
    </dgm:pt>
    <dgm:pt modelId="{C371A90C-69E7-4B31-89B6-9CB71CD1EB88}" type="pres">
      <dgm:prSet presAssocID="{93514512-B931-4F10-A115-F89C8E82F390}" presName="EmptyPlaceHolder" presStyleCnt="0"/>
      <dgm:spPr/>
    </dgm:pt>
    <dgm:pt modelId="{CCEA4E19-282B-402D-9BAA-FD9E9974F6D3}" type="pres">
      <dgm:prSet presAssocID="{4BBEA300-438D-4C3F-A250-AA5035B31542}" presName="spaceBetweenRectangles" presStyleCnt="0"/>
      <dgm:spPr/>
    </dgm:pt>
    <dgm:pt modelId="{15CB678E-1352-4FC8-8E3D-B951147216E2}" type="pres">
      <dgm:prSet presAssocID="{2BF21978-BD90-4C07-B539-CD7BF816848A}" presName="composite" presStyleCnt="0"/>
      <dgm:spPr/>
    </dgm:pt>
    <dgm:pt modelId="{92948420-8047-4C9A-A1EC-2D505CB3AD05}" type="pres">
      <dgm:prSet presAssocID="{2BF21978-BD90-4C07-B539-CD7BF816848A}" presName="ConnectorPoint" presStyleLbl="lnNode1" presStyleIdx="4"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E5490FF-C04E-48E8-9BB5-B73B7EB16273}" type="pres">
      <dgm:prSet presAssocID="{2BF21978-BD90-4C07-B539-CD7BF816848A}" presName="DropPinPlaceHolder" presStyleCnt="0"/>
      <dgm:spPr/>
    </dgm:pt>
    <dgm:pt modelId="{54BC5C6B-FB0C-4D96-B4E7-BF23CBD6EB5D}" type="pres">
      <dgm:prSet presAssocID="{2BF21978-BD90-4C07-B539-CD7BF816848A}" presName="DropPin" presStyleLbl="alignNode1" presStyleIdx="4" presStyleCnt="6"/>
      <dgm:spPr/>
    </dgm:pt>
    <dgm:pt modelId="{3895BA85-2E57-4427-AC0A-2F23FA28874C}" type="pres">
      <dgm:prSet presAssocID="{2BF21978-BD90-4C07-B539-CD7BF816848A}" presName="Ellipse" presStyleLbl="fgAcc1" presStyleIdx="5" presStyleCnt="7"/>
      <dgm:spPr>
        <a:solidFill>
          <a:schemeClr val="lt1">
            <a:alpha val="90000"/>
            <a:hueOff val="0"/>
            <a:satOff val="0"/>
            <a:lumOff val="0"/>
            <a:alphaOff val="0"/>
          </a:schemeClr>
        </a:solidFill>
        <a:ln w="12700" cap="flat" cmpd="sng" algn="ctr">
          <a:noFill/>
          <a:prstDash val="solid"/>
          <a:miter lim="800000"/>
        </a:ln>
        <a:effectLst/>
      </dgm:spPr>
    </dgm:pt>
    <dgm:pt modelId="{0D817E33-64C8-43ED-B892-D5BA93CF50F0}" type="pres">
      <dgm:prSet presAssocID="{2BF21978-BD90-4C07-B539-CD7BF816848A}" presName="L2TextContainer" presStyleLbl="revTx" presStyleIdx="8" presStyleCnt="12">
        <dgm:presLayoutVars>
          <dgm:bulletEnabled val="1"/>
        </dgm:presLayoutVars>
      </dgm:prSet>
      <dgm:spPr/>
    </dgm:pt>
    <dgm:pt modelId="{DEE564E1-9572-4CA7-B8D1-CE2CC2255F8F}" type="pres">
      <dgm:prSet presAssocID="{2BF21978-BD90-4C07-B539-CD7BF816848A}" presName="L1TextContainer" presStyleLbl="revTx" presStyleIdx="9" presStyleCnt="12">
        <dgm:presLayoutVars>
          <dgm:chMax val="1"/>
          <dgm:chPref val="1"/>
          <dgm:bulletEnabled val="1"/>
        </dgm:presLayoutVars>
      </dgm:prSet>
      <dgm:spPr/>
    </dgm:pt>
    <dgm:pt modelId="{9CCC3391-7F86-4A81-A2F3-7C0CAA64A333}" type="pres">
      <dgm:prSet presAssocID="{2BF21978-BD90-4C07-B539-CD7BF816848A}" presName="ConnectLine" presStyleLbl="sibTrans1D1" presStyleIdx="4" presStyleCnt="6"/>
      <dgm:spPr>
        <a:noFill/>
        <a:ln w="12700" cap="flat" cmpd="sng" algn="ctr">
          <a:solidFill>
            <a:schemeClr val="accent1">
              <a:hueOff val="0"/>
              <a:satOff val="0"/>
              <a:lumOff val="0"/>
              <a:alphaOff val="0"/>
            </a:schemeClr>
          </a:solidFill>
          <a:prstDash val="dash"/>
          <a:miter lim="800000"/>
        </a:ln>
        <a:effectLst/>
      </dgm:spPr>
    </dgm:pt>
    <dgm:pt modelId="{79889BD9-00CA-425A-919D-FCB156D763F1}" type="pres">
      <dgm:prSet presAssocID="{2BF21978-BD90-4C07-B539-CD7BF816848A}" presName="EmptyPlaceHolder" presStyleCnt="0"/>
      <dgm:spPr/>
    </dgm:pt>
    <dgm:pt modelId="{0BA10D39-0107-440A-8499-07E04CF4F84D}" type="pres">
      <dgm:prSet presAssocID="{D4161B88-86BD-4580-BDF4-B26D0BF1DC2D}" presName="spaceBetweenRectangles" presStyleCnt="0"/>
      <dgm:spPr/>
    </dgm:pt>
    <dgm:pt modelId="{C264515C-8137-4824-BD28-C5E0E64E3056}" type="pres">
      <dgm:prSet presAssocID="{09E9C602-B95B-459D-92CF-6568679C3E2A}" presName="composite" presStyleCnt="0"/>
      <dgm:spPr/>
    </dgm:pt>
    <dgm:pt modelId="{67351106-0357-4AA3-9581-76AD429D440F}" type="pres">
      <dgm:prSet presAssocID="{09E9C602-B95B-459D-92CF-6568679C3E2A}" presName="ConnectorPoint" presStyleLbl="lnNode1" presStyleIdx="5"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F8E72A7-2DF1-4734-B2A6-EEBA31EA5B79}" type="pres">
      <dgm:prSet presAssocID="{09E9C602-B95B-459D-92CF-6568679C3E2A}" presName="DropPinPlaceHolder" presStyleCnt="0"/>
      <dgm:spPr/>
    </dgm:pt>
    <dgm:pt modelId="{5A400E4C-4204-4573-B38D-C3DD9E91811D}" type="pres">
      <dgm:prSet presAssocID="{09E9C602-B95B-459D-92CF-6568679C3E2A}" presName="DropPin" presStyleLbl="alignNode1" presStyleIdx="5" presStyleCnt="6"/>
      <dgm:spPr/>
    </dgm:pt>
    <dgm:pt modelId="{2A60B8D6-BDDF-45FC-8964-153CD4C4EF76}" type="pres">
      <dgm:prSet presAssocID="{09E9C602-B95B-459D-92CF-6568679C3E2A}" presName="Ellipse" presStyleLbl="fgAcc1" presStyleIdx="6" presStyleCnt="7"/>
      <dgm:spPr>
        <a:solidFill>
          <a:schemeClr val="lt1">
            <a:alpha val="90000"/>
            <a:hueOff val="0"/>
            <a:satOff val="0"/>
            <a:lumOff val="0"/>
            <a:alphaOff val="0"/>
          </a:schemeClr>
        </a:solidFill>
        <a:ln w="12700" cap="flat" cmpd="sng" algn="ctr">
          <a:noFill/>
          <a:prstDash val="solid"/>
          <a:miter lim="800000"/>
        </a:ln>
        <a:effectLst/>
      </dgm:spPr>
    </dgm:pt>
    <dgm:pt modelId="{48560434-E013-40FB-B103-3939174364E7}" type="pres">
      <dgm:prSet presAssocID="{09E9C602-B95B-459D-92CF-6568679C3E2A}" presName="L2TextContainer" presStyleLbl="revTx" presStyleIdx="10" presStyleCnt="12">
        <dgm:presLayoutVars>
          <dgm:bulletEnabled val="1"/>
        </dgm:presLayoutVars>
      </dgm:prSet>
      <dgm:spPr/>
    </dgm:pt>
    <dgm:pt modelId="{A0BDD325-43A1-4A06-8097-45C681F1C2E1}" type="pres">
      <dgm:prSet presAssocID="{09E9C602-B95B-459D-92CF-6568679C3E2A}" presName="L1TextContainer" presStyleLbl="revTx" presStyleIdx="11" presStyleCnt="12">
        <dgm:presLayoutVars>
          <dgm:chMax val="1"/>
          <dgm:chPref val="1"/>
          <dgm:bulletEnabled val="1"/>
        </dgm:presLayoutVars>
      </dgm:prSet>
      <dgm:spPr/>
    </dgm:pt>
    <dgm:pt modelId="{97545FB8-297C-4A87-B384-CCE9D9874C3F}" type="pres">
      <dgm:prSet presAssocID="{09E9C602-B95B-459D-92CF-6568679C3E2A}" presName="ConnectLine" presStyleLbl="sibTrans1D1" presStyleIdx="5" presStyleCnt="6"/>
      <dgm:spPr>
        <a:noFill/>
        <a:ln w="12700" cap="flat" cmpd="sng" algn="ctr">
          <a:solidFill>
            <a:schemeClr val="accent1">
              <a:hueOff val="0"/>
              <a:satOff val="0"/>
              <a:lumOff val="0"/>
              <a:alphaOff val="0"/>
            </a:schemeClr>
          </a:solidFill>
          <a:prstDash val="dash"/>
          <a:miter lim="800000"/>
        </a:ln>
        <a:effectLst/>
      </dgm:spPr>
    </dgm:pt>
    <dgm:pt modelId="{4B668499-4255-4737-82A6-BEE91B544F0A}" type="pres">
      <dgm:prSet presAssocID="{09E9C602-B95B-459D-92CF-6568679C3E2A}" presName="EmptyPlaceHolder" presStyleCnt="0"/>
      <dgm:spPr/>
    </dgm:pt>
  </dgm:ptLst>
  <dgm:cxnLst>
    <dgm:cxn modelId="{EC63E808-516D-4B1D-A10F-B42B9D788B93}" srcId="{8E79F297-B493-4076-A2BC-6EFB94737472}" destId="{987CD5C7-1072-431E-98EA-7EA105A59C16}" srcOrd="0" destOrd="0" parTransId="{9768261C-29CC-4E05-8AB3-5A0935C3B063}" sibTransId="{9E1B56CE-5D15-49DC-8430-5680F9710E40}"/>
    <dgm:cxn modelId="{3A778D28-E999-492A-83FE-B4A5E7B43553}" srcId="{499A553B-742D-4C84-96E6-65D64ADD7854}" destId="{93514512-B931-4F10-A115-F89C8E82F390}" srcOrd="3" destOrd="0" parTransId="{64B2FBFA-09BD-4E14-9260-4C0B588FC6BB}" sibTransId="{4BBEA300-438D-4C3F-A250-AA5035B31542}"/>
    <dgm:cxn modelId="{7555C133-0901-4842-BA4F-08AAF2296B8E}" type="presOf" srcId="{499A553B-742D-4C84-96E6-65D64ADD7854}" destId="{6C5CAA1F-256A-4709-8146-66B32BC65947}" srcOrd="0" destOrd="0" presId="urn:microsoft.com/office/officeart/2017/3/layout/DropPinTimeline"/>
    <dgm:cxn modelId="{266E683E-3302-4C57-84C8-9B8ED33DF0E8}" srcId="{499A553B-742D-4C84-96E6-65D64ADD7854}" destId="{8E79F297-B493-4076-A2BC-6EFB94737472}" srcOrd="2" destOrd="0" parTransId="{DE17680F-806C-41B1-AF73-5FCBD24A4B1A}" sibTransId="{EDA99830-4C49-4106-B46A-9B91F832ABF9}"/>
    <dgm:cxn modelId="{615C3662-61AB-4FA0-A08D-9BA17FE040FF}" type="presOf" srcId="{09E9C602-B95B-459D-92CF-6568679C3E2A}" destId="{A0BDD325-43A1-4A06-8097-45C681F1C2E1}" srcOrd="0" destOrd="0" presId="urn:microsoft.com/office/officeart/2017/3/layout/DropPinTimeline"/>
    <dgm:cxn modelId="{F0C43A65-6D44-4EB2-BDC3-FB30B2CBED7E}" srcId="{93514512-B931-4F10-A115-F89C8E82F390}" destId="{53027119-43C7-4A50-9811-A9AA85221DC5}" srcOrd="0" destOrd="0" parTransId="{53647B2A-ED6D-4D39-99B0-CB5CE7561896}" sibTransId="{A7E377C6-BD89-4FA0-9B33-1AC262A0471A}"/>
    <dgm:cxn modelId="{5EF97465-6026-4AA4-89C5-88D2E14B92BA}" type="presOf" srcId="{987CD5C7-1072-431E-98EA-7EA105A59C16}" destId="{7203C8B8-CA7C-4EB2-97CD-45F46E78319B}" srcOrd="0" destOrd="0" presId="urn:microsoft.com/office/officeart/2017/3/layout/DropPinTimeline"/>
    <dgm:cxn modelId="{E2C61366-5F9B-4B98-A966-2376A93CB1C4}" srcId="{499A553B-742D-4C84-96E6-65D64ADD7854}" destId="{93C97D82-9F07-4AB0-B86D-0367FB66631D}" srcOrd="1" destOrd="0" parTransId="{3209FFE5-BBC7-442F-92F1-199B849D804D}" sibTransId="{527493A6-8F26-487B-8C8B-9E1E907592F7}"/>
    <dgm:cxn modelId="{C5A50468-FA4F-4F8F-AF2A-F6FBB57CF6A5}" type="presOf" srcId="{93514512-B931-4F10-A115-F89C8E82F390}" destId="{7205D1BB-88E7-42F6-A340-43F217FF8F51}" srcOrd="0" destOrd="0" presId="urn:microsoft.com/office/officeart/2017/3/layout/DropPinTimeline"/>
    <dgm:cxn modelId="{16D6AF69-23B7-4531-BAC7-F6E10F5B4F15}" type="presOf" srcId="{53027119-43C7-4A50-9811-A9AA85221DC5}" destId="{8A95C4C1-934C-4A78-8519-91E3DBAC693C}" srcOrd="0" destOrd="0" presId="urn:microsoft.com/office/officeart/2017/3/layout/DropPinTimeline"/>
    <dgm:cxn modelId="{B306F672-901C-40C1-98EC-E35EB104B134}" type="presOf" srcId="{2BF21978-BD90-4C07-B539-CD7BF816848A}" destId="{DEE564E1-9572-4CA7-B8D1-CE2CC2255F8F}" srcOrd="0" destOrd="0" presId="urn:microsoft.com/office/officeart/2017/3/layout/DropPinTimeline"/>
    <dgm:cxn modelId="{36089273-B5E7-439E-9889-456CE3F24FF2}" srcId="{499A553B-742D-4C84-96E6-65D64ADD7854}" destId="{0A0C8EE7-32D4-45DE-B57C-C259195D35D3}" srcOrd="0" destOrd="0" parTransId="{1AECA3D8-D3C6-47B6-98EF-D2883D49950B}" sibTransId="{7B072BC9-51AE-493B-BE44-68DF1A853455}"/>
    <dgm:cxn modelId="{55F7F87E-8150-4F7F-A505-D354BF210FC8}" srcId="{499A553B-742D-4C84-96E6-65D64ADD7854}" destId="{09E9C602-B95B-459D-92CF-6568679C3E2A}" srcOrd="5" destOrd="0" parTransId="{1D701813-5F94-441E-BF00-A5D3441496C8}" sibTransId="{60430A1D-57EB-42AE-A273-DE097129A1C8}"/>
    <dgm:cxn modelId="{55FD157F-C998-4B84-AC85-28BA180906AC}" srcId="{499A553B-742D-4C84-96E6-65D64ADD7854}" destId="{2BF21978-BD90-4C07-B539-CD7BF816848A}" srcOrd="4" destOrd="0" parTransId="{CCBC385A-43C8-42EE-8038-B538FBDDAE30}" sibTransId="{D4161B88-86BD-4580-BDF4-B26D0BF1DC2D}"/>
    <dgm:cxn modelId="{6BC0328E-3A1C-490F-8F6F-F12728054A69}" type="presOf" srcId="{0A0C8EE7-32D4-45DE-B57C-C259195D35D3}" destId="{80D31535-9EA9-40AF-BE65-7B0759A8D405}" srcOrd="0" destOrd="0" presId="urn:microsoft.com/office/officeart/2017/3/layout/DropPinTimeline"/>
    <dgm:cxn modelId="{ED0A4A92-8543-4A1F-AE69-E11E3EB27278}" srcId="{93C97D82-9F07-4AB0-B86D-0367FB66631D}" destId="{6CC560EB-6263-46B6-BADE-F0AA9606EEFA}" srcOrd="0" destOrd="0" parTransId="{5C062FB6-2419-459F-9906-6B6C30D05973}" sibTransId="{29DE481B-3DA9-4FE1-B1EA-E543D7158B93}"/>
    <dgm:cxn modelId="{33EDA596-D558-4919-9D51-2E5FDAE25882}" type="presOf" srcId="{20C55AB0-B12F-4A1D-AE18-FFF34BAAD6D3}" destId="{707A89AE-8DA9-46A8-8E75-68AD1A40CE2C}" srcOrd="0" destOrd="0" presId="urn:microsoft.com/office/officeart/2017/3/layout/DropPinTimeline"/>
    <dgm:cxn modelId="{F5DBAF9C-E66B-420F-9D0D-7B2571B510F8}" type="presOf" srcId="{93C97D82-9F07-4AB0-B86D-0367FB66631D}" destId="{4729D0AE-A97D-4105-BCEA-44BF20F1EA7C}" srcOrd="0" destOrd="0" presId="urn:microsoft.com/office/officeart/2017/3/layout/DropPinTimeline"/>
    <dgm:cxn modelId="{0B7182A7-7DA9-425C-A150-4E9CC8CE9BE9}" type="presOf" srcId="{6CC560EB-6263-46B6-BADE-F0AA9606EEFA}" destId="{B36149E3-58BF-4D10-A0E9-EF3BEAF3D82D}" srcOrd="0" destOrd="0" presId="urn:microsoft.com/office/officeart/2017/3/layout/DropPinTimeline"/>
    <dgm:cxn modelId="{FEEC17C2-4EF0-4B16-800E-BF40E8AE28EB}" type="presOf" srcId="{8EF7A626-1B09-4E37-9CEB-9A95FF26B000}" destId="{48560434-E013-40FB-B103-3939174364E7}" srcOrd="0" destOrd="0" presId="urn:microsoft.com/office/officeart/2017/3/layout/DropPinTimeline"/>
    <dgm:cxn modelId="{77D6A6CF-09DE-4944-8C2B-8636F32A04D4}" srcId="{2BF21978-BD90-4C07-B539-CD7BF816848A}" destId="{632A088F-413B-48F5-B8DE-584F19EF6C1C}" srcOrd="0" destOrd="0" parTransId="{0B31FA8B-737D-4B58-9CF7-5125B45BAB7D}" sibTransId="{3A946628-3D80-4E2B-9E3C-C990F0723557}"/>
    <dgm:cxn modelId="{31CAADD5-114F-4D1E-B98C-FA59E97C211E}" srcId="{0A0C8EE7-32D4-45DE-B57C-C259195D35D3}" destId="{20C55AB0-B12F-4A1D-AE18-FFF34BAAD6D3}" srcOrd="0" destOrd="0" parTransId="{0A852446-EBFC-497D-AA98-31BD14EAE2E6}" sibTransId="{4929C224-E1DC-48E5-853C-313BFAF2023B}"/>
    <dgm:cxn modelId="{059B6FED-EBD7-44B1-B43C-905A82C121B3}" type="presOf" srcId="{8E79F297-B493-4076-A2BC-6EFB94737472}" destId="{6FA6E75C-1476-4D3E-AF5F-61BB823253EB}" srcOrd="0" destOrd="0" presId="urn:microsoft.com/office/officeart/2017/3/layout/DropPinTimeline"/>
    <dgm:cxn modelId="{06656EEF-5195-48CE-981C-468064D8DA33}" srcId="{09E9C602-B95B-459D-92CF-6568679C3E2A}" destId="{8EF7A626-1B09-4E37-9CEB-9A95FF26B000}" srcOrd="0" destOrd="0" parTransId="{0DE1393C-3726-47AB-B169-985E68A9C4A0}" sibTransId="{5E72DF55-D3B0-4E7C-87B8-30028824B9DE}"/>
    <dgm:cxn modelId="{84B8B8F2-3D19-4FBF-AB52-6B0C59F4D561}" type="presOf" srcId="{632A088F-413B-48F5-B8DE-584F19EF6C1C}" destId="{0D817E33-64C8-43ED-B892-D5BA93CF50F0}" srcOrd="0" destOrd="0" presId="urn:microsoft.com/office/officeart/2017/3/layout/DropPinTimeline"/>
    <dgm:cxn modelId="{A01C9C78-32B2-4D07-89D8-3C2AF69D8963}" type="presParOf" srcId="{6C5CAA1F-256A-4709-8146-66B32BC65947}" destId="{D4C3D267-4120-49F0-BE82-8A1363840EFE}" srcOrd="0" destOrd="0" presId="urn:microsoft.com/office/officeart/2017/3/layout/DropPinTimeline"/>
    <dgm:cxn modelId="{58CB3D6F-C178-41D2-B1C9-38F2B2AF660B}" type="presParOf" srcId="{6C5CAA1F-256A-4709-8146-66B32BC65947}" destId="{F3F9FBEC-BE68-45DC-9981-DD0D538E1810}" srcOrd="1" destOrd="0" presId="urn:microsoft.com/office/officeart/2017/3/layout/DropPinTimeline"/>
    <dgm:cxn modelId="{9F89331C-5603-4329-8F2A-F98DEBFF3BE9}" type="presParOf" srcId="{F3F9FBEC-BE68-45DC-9981-DD0D538E1810}" destId="{FC1A117A-DCC7-45B7-9019-C4D5699AF76B}" srcOrd="0" destOrd="0" presId="urn:microsoft.com/office/officeart/2017/3/layout/DropPinTimeline"/>
    <dgm:cxn modelId="{3DBB627F-9780-40E8-BE7B-4536D71A8BF2}" type="presParOf" srcId="{FC1A117A-DCC7-45B7-9019-C4D5699AF76B}" destId="{B73552E9-0E7C-4293-9A9D-C3CF95E2B07B}" srcOrd="0" destOrd="0" presId="urn:microsoft.com/office/officeart/2017/3/layout/DropPinTimeline"/>
    <dgm:cxn modelId="{A886E2C4-720F-4F50-9F2D-7C82669C5543}" type="presParOf" srcId="{FC1A117A-DCC7-45B7-9019-C4D5699AF76B}" destId="{4F002B7D-E9EA-410D-93A2-06C45162ABF0}" srcOrd="1" destOrd="0" presId="urn:microsoft.com/office/officeart/2017/3/layout/DropPinTimeline"/>
    <dgm:cxn modelId="{F6C7DEE4-454F-4DF8-921E-30FAC024F0A1}" type="presParOf" srcId="{4F002B7D-E9EA-410D-93A2-06C45162ABF0}" destId="{472DEC24-C06E-41BA-BFBC-EE7869BF79FC}" srcOrd="0" destOrd="0" presId="urn:microsoft.com/office/officeart/2017/3/layout/DropPinTimeline"/>
    <dgm:cxn modelId="{ED7D0215-E774-430B-A344-F7686733EF72}" type="presParOf" srcId="{4F002B7D-E9EA-410D-93A2-06C45162ABF0}" destId="{C1CAA818-F808-48DD-812A-EEFE51519A9E}" srcOrd="1" destOrd="0" presId="urn:microsoft.com/office/officeart/2017/3/layout/DropPinTimeline"/>
    <dgm:cxn modelId="{B5C13610-248F-431A-ACB1-3EEC6642B3D3}" type="presParOf" srcId="{FC1A117A-DCC7-45B7-9019-C4D5699AF76B}" destId="{707A89AE-8DA9-46A8-8E75-68AD1A40CE2C}" srcOrd="2" destOrd="0" presId="urn:microsoft.com/office/officeart/2017/3/layout/DropPinTimeline"/>
    <dgm:cxn modelId="{52F2D1B0-6801-4A34-BA16-129E040A663D}" type="presParOf" srcId="{FC1A117A-DCC7-45B7-9019-C4D5699AF76B}" destId="{80D31535-9EA9-40AF-BE65-7B0759A8D405}" srcOrd="3" destOrd="0" presId="urn:microsoft.com/office/officeart/2017/3/layout/DropPinTimeline"/>
    <dgm:cxn modelId="{6AFF2A02-DA65-4823-B952-0FFEE2899255}" type="presParOf" srcId="{FC1A117A-DCC7-45B7-9019-C4D5699AF76B}" destId="{A19A2F1A-4303-4EFC-9727-01DCB49492A8}" srcOrd="4" destOrd="0" presId="urn:microsoft.com/office/officeart/2017/3/layout/DropPinTimeline"/>
    <dgm:cxn modelId="{3BF2BD4E-2104-4F68-AC63-85DF23A18867}" type="presParOf" srcId="{FC1A117A-DCC7-45B7-9019-C4D5699AF76B}" destId="{0DC4E54F-7A8C-477C-AF31-917DDF25E0CE}" srcOrd="5" destOrd="0" presId="urn:microsoft.com/office/officeart/2017/3/layout/DropPinTimeline"/>
    <dgm:cxn modelId="{41944F08-BD1D-42BA-A864-3AA3D3BE69C7}" type="presParOf" srcId="{F3F9FBEC-BE68-45DC-9981-DD0D538E1810}" destId="{A558ED6D-8761-4041-87A1-FFA4EB05AF2C}" srcOrd="1" destOrd="0" presId="urn:microsoft.com/office/officeart/2017/3/layout/DropPinTimeline"/>
    <dgm:cxn modelId="{96D8B41E-368A-4046-A6ED-A17FD8ACDD72}" type="presParOf" srcId="{F3F9FBEC-BE68-45DC-9981-DD0D538E1810}" destId="{6A407C78-5F02-451C-8FC6-C02566E5FE72}" srcOrd="2" destOrd="0" presId="urn:microsoft.com/office/officeart/2017/3/layout/DropPinTimeline"/>
    <dgm:cxn modelId="{2D91799C-C295-4BE4-8716-CA89625E16CF}" type="presParOf" srcId="{6A407C78-5F02-451C-8FC6-C02566E5FE72}" destId="{060E28A5-0C62-40D4-A4C6-4B8421C859B5}" srcOrd="0" destOrd="0" presId="urn:microsoft.com/office/officeart/2017/3/layout/DropPinTimeline"/>
    <dgm:cxn modelId="{0CC27458-71D6-4355-922C-39459A5896A2}" type="presParOf" srcId="{6A407C78-5F02-451C-8FC6-C02566E5FE72}" destId="{C2325653-6A02-4B8D-B1F5-5E07CD5D360F}" srcOrd="1" destOrd="0" presId="urn:microsoft.com/office/officeart/2017/3/layout/DropPinTimeline"/>
    <dgm:cxn modelId="{16E69221-5008-48F6-A089-6D1B27D7262C}" type="presParOf" srcId="{C2325653-6A02-4B8D-B1F5-5E07CD5D360F}" destId="{227E207E-B637-4194-80E1-C4B64164B53F}" srcOrd="0" destOrd="0" presId="urn:microsoft.com/office/officeart/2017/3/layout/DropPinTimeline"/>
    <dgm:cxn modelId="{4729674E-68A8-400F-A255-D7BB04195150}" type="presParOf" srcId="{C2325653-6A02-4B8D-B1F5-5E07CD5D360F}" destId="{F0B22BB1-A233-4DB5-9E70-495477453F41}" srcOrd="1" destOrd="0" presId="urn:microsoft.com/office/officeart/2017/3/layout/DropPinTimeline"/>
    <dgm:cxn modelId="{0B1BC913-10B0-4B74-BB5E-2E6ED2B4E0AD}" type="presParOf" srcId="{6A407C78-5F02-451C-8FC6-C02566E5FE72}" destId="{B36149E3-58BF-4D10-A0E9-EF3BEAF3D82D}" srcOrd="2" destOrd="0" presId="urn:microsoft.com/office/officeart/2017/3/layout/DropPinTimeline"/>
    <dgm:cxn modelId="{C499779A-A0A0-4504-8528-169066ED6FD2}" type="presParOf" srcId="{6A407C78-5F02-451C-8FC6-C02566E5FE72}" destId="{4729D0AE-A97D-4105-BCEA-44BF20F1EA7C}" srcOrd="3" destOrd="0" presId="urn:microsoft.com/office/officeart/2017/3/layout/DropPinTimeline"/>
    <dgm:cxn modelId="{DAFF5E96-66F8-4A1B-A108-E7F48D44B587}" type="presParOf" srcId="{6A407C78-5F02-451C-8FC6-C02566E5FE72}" destId="{120D80E3-45D3-4A1E-8E94-3612D9795FDC}" srcOrd="4" destOrd="0" presId="urn:microsoft.com/office/officeart/2017/3/layout/DropPinTimeline"/>
    <dgm:cxn modelId="{0D4EDB68-3EF9-49D5-A593-1E8ED95368CB}" type="presParOf" srcId="{6A407C78-5F02-451C-8FC6-C02566E5FE72}" destId="{EC6136B9-F184-41CE-AE3C-96F79C2434D5}" srcOrd="5" destOrd="0" presId="urn:microsoft.com/office/officeart/2017/3/layout/DropPinTimeline"/>
    <dgm:cxn modelId="{AEA606BD-3EE1-4DA3-BAC8-C6690DC320B1}" type="presParOf" srcId="{F3F9FBEC-BE68-45DC-9981-DD0D538E1810}" destId="{6E9460A1-D81B-4325-8F3C-6587BEC99E5F}" srcOrd="3" destOrd="0" presId="urn:microsoft.com/office/officeart/2017/3/layout/DropPinTimeline"/>
    <dgm:cxn modelId="{1BE4DC6F-DAA7-4240-8DFB-4DDB716A0D44}" type="presParOf" srcId="{F3F9FBEC-BE68-45DC-9981-DD0D538E1810}" destId="{11679140-11B8-40DA-9E12-35C38FFF4E75}" srcOrd="4" destOrd="0" presId="urn:microsoft.com/office/officeart/2017/3/layout/DropPinTimeline"/>
    <dgm:cxn modelId="{4E6FBF8F-96B9-485E-8424-7E48EA7C6964}" type="presParOf" srcId="{11679140-11B8-40DA-9E12-35C38FFF4E75}" destId="{07A14A8E-C722-4C85-B8A1-7E0101BAFCD2}" srcOrd="0" destOrd="0" presId="urn:microsoft.com/office/officeart/2017/3/layout/DropPinTimeline"/>
    <dgm:cxn modelId="{F0B8CEC6-4A5A-4E4E-8229-5024BBBA97B4}" type="presParOf" srcId="{11679140-11B8-40DA-9E12-35C38FFF4E75}" destId="{D49D0476-1B1C-4566-8AC5-7F9A082BD606}" srcOrd="1" destOrd="0" presId="urn:microsoft.com/office/officeart/2017/3/layout/DropPinTimeline"/>
    <dgm:cxn modelId="{C4FE82B0-2AC0-4851-AC7A-8F797511EEE1}" type="presParOf" srcId="{D49D0476-1B1C-4566-8AC5-7F9A082BD606}" destId="{73AF6C8A-48E5-4D4B-A289-B80EFA8DF9B6}" srcOrd="0" destOrd="0" presId="urn:microsoft.com/office/officeart/2017/3/layout/DropPinTimeline"/>
    <dgm:cxn modelId="{4A5FA007-79DC-4374-BA31-9BAC7C2A500D}" type="presParOf" srcId="{D49D0476-1B1C-4566-8AC5-7F9A082BD606}" destId="{A43330EC-6DA9-47EF-B5CC-8BEF79D6A56A}" srcOrd="1" destOrd="0" presId="urn:microsoft.com/office/officeart/2017/3/layout/DropPinTimeline"/>
    <dgm:cxn modelId="{17927164-3B85-40AF-8FE0-A3187B9224B3}" type="presParOf" srcId="{11679140-11B8-40DA-9E12-35C38FFF4E75}" destId="{7203C8B8-CA7C-4EB2-97CD-45F46E78319B}" srcOrd="2" destOrd="0" presId="urn:microsoft.com/office/officeart/2017/3/layout/DropPinTimeline"/>
    <dgm:cxn modelId="{5548813E-52B4-4BE9-AB09-85FC8A263633}" type="presParOf" srcId="{11679140-11B8-40DA-9E12-35C38FFF4E75}" destId="{6FA6E75C-1476-4D3E-AF5F-61BB823253EB}" srcOrd="3" destOrd="0" presId="urn:microsoft.com/office/officeart/2017/3/layout/DropPinTimeline"/>
    <dgm:cxn modelId="{AE138E7D-BD32-463F-A0EB-FD3B46A75805}" type="presParOf" srcId="{11679140-11B8-40DA-9E12-35C38FFF4E75}" destId="{8D0586AA-E0EC-46F7-979B-029806F01523}" srcOrd="4" destOrd="0" presId="urn:microsoft.com/office/officeart/2017/3/layout/DropPinTimeline"/>
    <dgm:cxn modelId="{4ADF6618-7653-46E3-B5CB-876AF3E65DE9}" type="presParOf" srcId="{11679140-11B8-40DA-9E12-35C38FFF4E75}" destId="{9BA49245-B630-463F-BE05-AA59111E79DD}" srcOrd="5" destOrd="0" presId="urn:microsoft.com/office/officeart/2017/3/layout/DropPinTimeline"/>
    <dgm:cxn modelId="{68DA94C7-BC98-4DF6-9B4E-905B40433728}" type="presParOf" srcId="{F3F9FBEC-BE68-45DC-9981-DD0D538E1810}" destId="{3ABD31DC-AA69-4983-959D-50AB1002FBED}" srcOrd="5" destOrd="0" presId="urn:microsoft.com/office/officeart/2017/3/layout/DropPinTimeline"/>
    <dgm:cxn modelId="{9473FC35-3189-4FD4-85B4-C7B7E951858B}" type="presParOf" srcId="{F3F9FBEC-BE68-45DC-9981-DD0D538E1810}" destId="{09283432-C24F-432B-9393-0A8E52D54422}" srcOrd="6" destOrd="0" presId="urn:microsoft.com/office/officeart/2017/3/layout/DropPinTimeline"/>
    <dgm:cxn modelId="{39FD2F70-D936-483A-8DB9-3BE057B33C55}" type="presParOf" srcId="{09283432-C24F-432B-9393-0A8E52D54422}" destId="{C7659A39-77A9-4F99-B8C1-89BE2F094491}" srcOrd="0" destOrd="0" presId="urn:microsoft.com/office/officeart/2017/3/layout/DropPinTimeline"/>
    <dgm:cxn modelId="{F1B4A0DF-86C2-4C16-AF92-EEA5FAC208CC}" type="presParOf" srcId="{09283432-C24F-432B-9393-0A8E52D54422}" destId="{811D0ACA-1114-45EE-B44C-9ED8CBAEA1D3}" srcOrd="1" destOrd="0" presId="urn:microsoft.com/office/officeart/2017/3/layout/DropPinTimeline"/>
    <dgm:cxn modelId="{05164856-ED75-47ED-A351-E2C9028E70C1}" type="presParOf" srcId="{811D0ACA-1114-45EE-B44C-9ED8CBAEA1D3}" destId="{926D87B7-DFE3-410F-BAC1-E4AD016C7912}" srcOrd="0" destOrd="0" presId="urn:microsoft.com/office/officeart/2017/3/layout/DropPinTimeline"/>
    <dgm:cxn modelId="{88E6B0FA-0A1A-4F72-943F-10531820A48A}" type="presParOf" srcId="{811D0ACA-1114-45EE-B44C-9ED8CBAEA1D3}" destId="{DD747ACC-617A-4745-94B4-597A9B5CCC4B}" srcOrd="1" destOrd="0" presId="urn:microsoft.com/office/officeart/2017/3/layout/DropPinTimeline"/>
    <dgm:cxn modelId="{0D1AD68C-E306-497F-BBB4-A059AE663188}" type="presParOf" srcId="{09283432-C24F-432B-9393-0A8E52D54422}" destId="{8A95C4C1-934C-4A78-8519-91E3DBAC693C}" srcOrd="2" destOrd="0" presId="urn:microsoft.com/office/officeart/2017/3/layout/DropPinTimeline"/>
    <dgm:cxn modelId="{EBC04965-A561-4B4C-860A-1F52DBF90D13}" type="presParOf" srcId="{09283432-C24F-432B-9393-0A8E52D54422}" destId="{7205D1BB-88E7-42F6-A340-43F217FF8F51}" srcOrd="3" destOrd="0" presId="urn:microsoft.com/office/officeart/2017/3/layout/DropPinTimeline"/>
    <dgm:cxn modelId="{A7F2A441-A136-4028-9F83-A71AA4148520}" type="presParOf" srcId="{09283432-C24F-432B-9393-0A8E52D54422}" destId="{D1B401C4-A0BA-4FE1-90A3-650A39A20889}" srcOrd="4" destOrd="0" presId="urn:microsoft.com/office/officeart/2017/3/layout/DropPinTimeline"/>
    <dgm:cxn modelId="{774F800C-7CAC-45D3-BC93-5222E5638538}" type="presParOf" srcId="{09283432-C24F-432B-9393-0A8E52D54422}" destId="{C371A90C-69E7-4B31-89B6-9CB71CD1EB88}" srcOrd="5" destOrd="0" presId="urn:microsoft.com/office/officeart/2017/3/layout/DropPinTimeline"/>
    <dgm:cxn modelId="{85BBC378-B741-4E9A-835A-5B3F280672D9}" type="presParOf" srcId="{F3F9FBEC-BE68-45DC-9981-DD0D538E1810}" destId="{CCEA4E19-282B-402D-9BAA-FD9E9974F6D3}" srcOrd="7" destOrd="0" presId="urn:microsoft.com/office/officeart/2017/3/layout/DropPinTimeline"/>
    <dgm:cxn modelId="{071904E8-9FB9-4281-B296-2F9FEF390524}" type="presParOf" srcId="{F3F9FBEC-BE68-45DC-9981-DD0D538E1810}" destId="{15CB678E-1352-4FC8-8E3D-B951147216E2}" srcOrd="8" destOrd="0" presId="urn:microsoft.com/office/officeart/2017/3/layout/DropPinTimeline"/>
    <dgm:cxn modelId="{6A9554FD-B2C9-4543-B6BC-9652B9E51AF9}" type="presParOf" srcId="{15CB678E-1352-4FC8-8E3D-B951147216E2}" destId="{92948420-8047-4C9A-A1EC-2D505CB3AD05}" srcOrd="0" destOrd="0" presId="urn:microsoft.com/office/officeart/2017/3/layout/DropPinTimeline"/>
    <dgm:cxn modelId="{B0A8E117-1409-4BB6-80FA-99F5E085588F}" type="presParOf" srcId="{15CB678E-1352-4FC8-8E3D-B951147216E2}" destId="{7E5490FF-C04E-48E8-9BB5-B73B7EB16273}" srcOrd="1" destOrd="0" presId="urn:microsoft.com/office/officeart/2017/3/layout/DropPinTimeline"/>
    <dgm:cxn modelId="{7F782A0F-6FCF-499E-A704-766F17302D62}" type="presParOf" srcId="{7E5490FF-C04E-48E8-9BB5-B73B7EB16273}" destId="{54BC5C6B-FB0C-4D96-B4E7-BF23CBD6EB5D}" srcOrd="0" destOrd="0" presId="urn:microsoft.com/office/officeart/2017/3/layout/DropPinTimeline"/>
    <dgm:cxn modelId="{46259D72-2BEF-46C3-99AA-E3F5F06EF7B3}" type="presParOf" srcId="{7E5490FF-C04E-48E8-9BB5-B73B7EB16273}" destId="{3895BA85-2E57-4427-AC0A-2F23FA28874C}" srcOrd="1" destOrd="0" presId="urn:microsoft.com/office/officeart/2017/3/layout/DropPinTimeline"/>
    <dgm:cxn modelId="{7C77D21D-CD50-4837-8266-D585EA408CE0}" type="presParOf" srcId="{15CB678E-1352-4FC8-8E3D-B951147216E2}" destId="{0D817E33-64C8-43ED-B892-D5BA93CF50F0}" srcOrd="2" destOrd="0" presId="urn:microsoft.com/office/officeart/2017/3/layout/DropPinTimeline"/>
    <dgm:cxn modelId="{87260C5C-7F22-4558-8D9E-3930F73E0929}" type="presParOf" srcId="{15CB678E-1352-4FC8-8E3D-B951147216E2}" destId="{DEE564E1-9572-4CA7-B8D1-CE2CC2255F8F}" srcOrd="3" destOrd="0" presId="urn:microsoft.com/office/officeart/2017/3/layout/DropPinTimeline"/>
    <dgm:cxn modelId="{463D01A9-F081-41E7-94B3-601E95EB3D02}" type="presParOf" srcId="{15CB678E-1352-4FC8-8E3D-B951147216E2}" destId="{9CCC3391-7F86-4A81-A2F3-7C0CAA64A333}" srcOrd="4" destOrd="0" presId="urn:microsoft.com/office/officeart/2017/3/layout/DropPinTimeline"/>
    <dgm:cxn modelId="{D0AA8E35-CCCE-40DA-BDFC-05A14D2A48BF}" type="presParOf" srcId="{15CB678E-1352-4FC8-8E3D-B951147216E2}" destId="{79889BD9-00CA-425A-919D-FCB156D763F1}" srcOrd="5" destOrd="0" presId="urn:microsoft.com/office/officeart/2017/3/layout/DropPinTimeline"/>
    <dgm:cxn modelId="{13540C09-B453-4490-8228-944573653945}" type="presParOf" srcId="{F3F9FBEC-BE68-45DC-9981-DD0D538E1810}" destId="{0BA10D39-0107-440A-8499-07E04CF4F84D}" srcOrd="9" destOrd="0" presId="urn:microsoft.com/office/officeart/2017/3/layout/DropPinTimeline"/>
    <dgm:cxn modelId="{1B9D93F3-A6E4-426A-B65B-784ABE6F742C}" type="presParOf" srcId="{F3F9FBEC-BE68-45DC-9981-DD0D538E1810}" destId="{C264515C-8137-4824-BD28-C5E0E64E3056}" srcOrd="10" destOrd="0" presId="urn:microsoft.com/office/officeart/2017/3/layout/DropPinTimeline"/>
    <dgm:cxn modelId="{1A976C84-4362-4511-9CD0-80D35EF4B232}" type="presParOf" srcId="{C264515C-8137-4824-BD28-C5E0E64E3056}" destId="{67351106-0357-4AA3-9581-76AD429D440F}" srcOrd="0" destOrd="0" presId="urn:microsoft.com/office/officeart/2017/3/layout/DropPinTimeline"/>
    <dgm:cxn modelId="{A7A8098B-941C-4476-B307-A2F625A78425}" type="presParOf" srcId="{C264515C-8137-4824-BD28-C5E0E64E3056}" destId="{7F8E72A7-2DF1-4734-B2A6-EEBA31EA5B79}" srcOrd="1" destOrd="0" presId="urn:microsoft.com/office/officeart/2017/3/layout/DropPinTimeline"/>
    <dgm:cxn modelId="{5B31C87F-2DEA-4B1C-9BC7-1730BE7FB83C}" type="presParOf" srcId="{7F8E72A7-2DF1-4734-B2A6-EEBA31EA5B79}" destId="{5A400E4C-4204-4573-B38D-C3DD9E91811D}" srcOrd="0" destOrd="0" presId="urn:microsoft.com/office/officeart/2017/3/layout/DropPinTimeline"/>
    <dgm:cxn modelId="{4D55036E-0400-4F25-87B4-EDE7DB10787E}" type="presParOf" srcId="{7F8E72A7-2DF1-4734-B2A6-EEBA31EA5B79}" destId="{2A60B8D6-BDDF-45FC-8964-153CD4C4EF76}" srcOrd="1" destOrd="0" presId="urn:microsoft.com/office/officeart/2017/3/layout/DropPinTimeline"/>
    <dgm:cxn modelId="{727AD8DC-1CE5-4588-A227-3E1878E4B00F}" type="presParOf" srcId="{C264515C-8137-4824-BD28-C5E0E64E3056}" destId="{48560434-E013-40FB-B103-3939174364E7}" srcOrd="2" destOrd="0" presId="urn:microsoft.com/office/officeart/2017/3/layout/DropPinTimeline"/>
    <dgm:cxn modelId="{C468409E-F55A-476F-A396-34392B4A58D8}" type="presParOf" srcId="{C264515C-8137-4824-BD28-C5E0E64E3056}" destId="{A0BDD325-43A1-4A06-8097-45C681F1C2E1}" srcOrd="3" destOrd="0" presId="urn:microsoft.com/office/officeart/2017/3/layout/DropPinTimeline"/>
    <dgm:cxn modelId="{FC8B1408-B861-45F4-95E4-C0B7A8FD4CFD}" type="presParOf" srcId="{C264515C-8137-4824-BD28-C5E0E64E3056}" destId="{97545FB8-297C-4A87-B384-CCE9D9874C3F}" srcOrd="4" destOrd="0" presId="urn:microsoft.com/office/officeart/2017/3/layout/DropPinTimeline"/>
    <dgm:cxn modelId="{C2801FBB-34BF-4847-BF41-936B872D07CF}" type="presParOf" srcId="{C264515C-8137-4824-BD28-C5E0E64E3056}" destId="{4B668499-4255-4737-82A6-BEE91B544F0A}"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C0C8C-C3F2-4CC1-829D-FB718EA0CBAE}">
      <dsp:nvSpPr>
        <dsp:cNvPr id="0" name=""/>
        <dsp:cNvSpPr/>
      </dsp:nvSpPr>
      <dsp:spPr>
        <a:xfrm>
          <a:off x="2345435" y="1140890"/>
          <a:ext cx="1481328" cy="148132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46B5A78-6791-41A7-970B-BBBD591572E3}">
      <dsp:nvSpPr>
        <dsp:cNvPr id="0" name=""/>
        <dsp:cNvSpPr/>
      </dsp:nvSpPr>
      <dsp:spPr>
        <a:xfrm>
          <a:off x="1908684" y="35178"/>
          <a:ext cx="2354830" cy="100868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l" defTabSz="1066800">
            <a:lnSpc>
              <a:spcPct val="90000"/>
            </a:lnSpc>
            <a:spcBef>
              <a:spcPct val="0"/>
            </a:spcBef>
            <a:spcAft>
              <a:spcPct val="35000"/>
            </a:spcAft>
            <a:buNone/>
          </a:pPr>
          <a:r>
            <a:rPr lang="nl-NL" sz="2400" kern="1200" dirty="0"/>
            <a:t>Natuurlijke waarde</a:t>
          </a:r>
        </a:p>
        <a:p>
          <a:pPr marL="171450" lvl="1" indent="-171450" algn="l" defTabSz="844550">
            <a:lnSpc>
              <a:spcPct val="90000"/>
            </a:lnSpc>
            <a:spcBef>
              <a:spcPct val="0"/>
            </a:spcBef>
            <a:spcAft>
              <a:spcPct val="15000"/>
            </a:spcAft>
            <a:buChar char="•"/>
          </a:pPr>
          <a:endParaRPr lang="nl-NL" sz="1900" kern="1200" dirty="0"/>
        </a:p>
      </dsp:txBody>
      <dsp:txXfrm>
        <a:off x="1908684" y="35178"/>
        <a:ext cx="2354830" cy="1008686"/>
      </dsp:txXfrm>
    </dsp:sp>
    <dsp:sp modelId="{274F6326-E4F3-4763-ACCC-59786DE52404}">
      <dsp:nvSpPr>
        <dsp:cNvPr id="0" name=""/>
        <dsp:cNvSpPr/>
      </dsp:nvSpPr>
      <dsp:spPr>
        <a:xfrm>
          <a:off x="2826250" y="1418519"/>
          <a:ext cx="1481328" cy="1481328"/>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5ED3455-7964-486A-B24D-818D4F81E439}">
      <dsp:nvSpPr>
        <dsp:cNvPr id="0" name=""/>
        <dsp:cNvSpPr/>
      </dsp:nvSpPr>
      <dsp:spPr>
        <a:xfrm>
          <a:off x="4417443" y="995831"/>
          <a:ext cx="1754756" cy="110475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kern="1200" dirty="0"/>
            <a:t>Menselijke waarde</a:t>
          </a:r>
        </a:p>
      </dsp:txBody>
      <dsp:txXfrm>
        <a:off x="4417443" y="995831"/>
        <a:ext cx="1754756" cy="1104751"/>
      </dsp:txXfrm>
    </dsp:sp>
    <dsp:sp modelId="{FBE1B233-50F7-4070-ADEB-C6420A0ED4A6}">
      <dsp:nvSpPr>
        <dsp:cNvPr id="0" name=""/>
        <dsp:cNvSpPr/>
      </dsp:nvSpPr>
      <dsp:spPr>
        <a:xfrm>
          <a:off x="2826250" y="1973777"/>
          <a:ext cx="1481328" cy="1481328"/>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3C66F8A-E413-47D4-9E51-18F174D80EB2}">
      <dsp:nvSpPr>
        <dsp:cNvPr id="0" name=""/>
        <dsp:cNvSpPr/>
      </dsp:nvSpPr>
      <dsp:spPr>
        <a:xfrm>
          <a:off x="4417443" y="2643353"/>
          <a:ext cx="1754756" cy="123444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kern="1200" dirty="0"/>
            <a:t>Sociaal-Relationele waarde</a:t>
          </a:r>
        </a:p>
      </dsp:txBody>
      <dsp:txXfrm>
        <a:off x="4417443" y="2643353"/>
        <a:ext cx="1754756" cy="1234440"/>
      </dsp:txXfrm>
    </dsp:sp>
    <dsp:sp modelId="{837EF41E-1D01-4EC8-9174-6AEEE6378D3A}">
      <dsp:nvSpPr>
        <dsp:cNvPr id="0" name=""/>
        <dsp:cNvSpPr/>
      </dsp:nvSpPr>
      <dsp:spPr>
        <a:xfrm>
          <a:off x="2345435" y="2251886"/>
          <a:ext cx="1481328" cy="1481328"/>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63721D2-5F2F-4981-833C-7974A32EE2FB}">
      <dsp:nvSpPr>
        <dsp:cNvPr id="0" name=""/>
        <dsp:cNvSpPr/>
      </dsp:nvSpPr>
      <dsp:spPr>
        <a:xfrm>
          <a:off x="2160269" y="3829760"/>
          <a:ext cx="1851660" cy="100868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kern="1200" dirty="0"/>
            <a:t>Intellectuele waarde</a:t>
          </a:r>
        </a:p>
      </dsp:txBody>
      <dsp:txXfrm>
        <a:off x="2160269" y="3829760"/>
        <a:ext cx="1851660" cy="1008686"/>
      </dsp:txXfrm>
    </dsp:sp>
    <dsp:sp modelId="{4ADC7BFA-D60A-4442-A10F-295F0AE47257}">
      <dsp:nvSpPr>
        <dsp:cNvPr id="0" name=""/>
        <dsp:cNvSpPr/>
      </dsp:nvSpPr>
      <dsp:spPr>
        <a:xfrm>
          <a:off x="1864621" y="1973777"/>
          <a:ext cx="1481328" cy="1481328"/>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D94A8CC-DAFC-4375-AF2D-D0AB5AB0ED3C}">
      <dsp:nvSpPr>
        <dsp:cNvPr id="0" name=""/>
        <dsp:cNvSpPr/>
      </dsp:nvSpPr>
      <dsp:spPr>
        <a:xfrm>
          <a:off x="0" y="2643353"/>
          <a:ext cx="1754756" cy="123444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kern="1200" dirty="0"/>
            <a:t>Financiële waarde</a:t>
          </a:r>
        </a:p>
      </dsp:txBody>
      <dsp:txXfrm>
        <a:off x="0" y="2643353"/>
        <a:ext cx="1754756" cy="1234440"/>
      </dsp:txXfrm>
    </dsp:sp>
    <dsp:sp modelId="{10C5EDD1-3482-4C84-A078-6240B33044EB}">
      <dsp:nvSpPr>
        <dsp:cNvPr id="0" name=""/>
        <dsp:cNvSpPr/>
      </dsp:nvSpPr>
      <dsp:spPr>
        <a:xfrm>
          <a:off x="1864621" y="1418519"/>
          <a:ext cx="1481328" cy="148132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0328B34-B9D2-4FDD-A004-33D97E326ABA}">
      <dsp:nvSpPr>
        <dsp:cNvPr id="0" name=""/>
        <dsp:cNvSpPr/>
      </dsp:nvSpPr>
      <dsp:spPr>
        <a:xfrm>
          <a:off x="0" y="995831"/>
          <a:ext cx="1754756" cy="123444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kern="1200" dirty="0"/>
            <a:t>Materiële waarde</a:t>
          </a:r>
        </a:p>
      </dsp:txBody>
      <dsp:txXfrm>
        <a:off x="0" y="995831"/>
        <a:ext cx="1754756" cy="1234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3D267-4120-49F0-BE82-8A1363840EFE}">
      <dsp:nvSpPr>
        <dsp:cNvPr id="0" name=""/>
        <dsp:cNvSpPr/>
      </dsp:nvSpPr>
      <dsp:spPr>
        <a:xfrm>
          <a:off x="0" y="3429000"/>
          <a:ext cx="6016625"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472DEC24-C06E-41BA-BFBC-EE7869BF79FC}">
      <dsp:nvSpPr>
        <dsp:cNvPr id="0" name=""/>
        <dsp:cNvSpPr/>
      </dsp:nvSpPr>
      <dsp:spPr>
        <a:xfrm rot="8100000">
          <a:off x="88752" y="839446"/>
          <a:ext cx="405938" cy="405938"/>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CAA818-F808-48DD-812A-EEFE51519A9E}">
      <dsp:nvSpPr>
        <dsp:cNvPr id="0" name=""/>
        <dsp:cNvSpPr/>
      </dsp:nvSpPr>
      <dsp:spPr>
        <a:xfrm>
          <a:off x="133848" y="884542"/>
          <a:ext cx="315746" cy="31574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07A89AE-8DA9-46A8-8E75-68AD1A40CE2C}">
      <dsp:nvSpPr>
        <dsp:cNvPr id="0" name=""/>
        <dsp:cNvSpPr/>
      </dsp:nvSpPr>
      <dsp:spPr>
        <a:xfrm>
          <a:off x="578764" y="1399031"/>
          <a:ext cx="1155457" cy="2029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err="1">
              <a:latin typeface="Calibri Light" panose="020F0302020204030204"/>
            </a:rPr>
            <a:t>Rijksbede</a:t>
          </a:r>
          <a:r>
            <a:rPr lang="en-US" sz="1100" kern="1200" dirty="0">
              <a:latin typeface="Calibri Light" panose="020F0302020204030204"/>
            </a:rPr>
            <a:t> </a:t>
          </a:r>
          <a:r>
            <a:rPr lang="en-US" sz="1100" kern="1200" dirty="0" err="1">
              <a:latin typeface="Calibri Light" panose="020F0302020204030204"/>
            </a:rPr>
            <a:t>programma</a:t>
          </a:r>
          <a:r>
            <a:rPr lang="en-US" sz="1100" kern="1200" dirty="0">
              <a:latin typeface="Calibri Light" panose="020F0302020204030204"/>
            </a:rPr>
            <a:t> Nederland </a:t>
          </a:r>
          <a:r>
            <a:rPr lang="en-US" sz="1100" kern="1200" dirty="0" err="1">
              <a:latin typeface="Calibri Light" panose="020F0302020204030204"/>
            </a:rPr>
            <a:t>circulair</a:t>
          </a:r>
          <a:endParaRPr lang="en-US" sz="1100" kern="1200" dirty="0" err="1"/>
        </a:p>
      </dsp:txBody>
      <dsp:txXfrm>
        <a:off x="578764" y="1399031"/>
        <a:ext cx="1155457" cy="2029968"/>
      </dsp:txXfrm>
    </dsp:sp>
    <dsp:sp modelId="{80D31535-9EA9-40AF-BE65-7B0759A8D405}">
      <dsp:nvSpPr>
        <dsp:cNvPr id="0" name=""/>
        <dsp:cNvSpPr/>
      </dsp:nvSpPr>
      <dsp:spPr>
        <a:xfrm>
          <a:off x="578764" y="685799"/>
          <a:ext cx="1155457" cy="713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dirty="0">
              <a:latin typeface="Calibri Light" panose="020F0302020204030204"/>
            </a:rPr>
            <a:t>2016</a:t>
          </a:r>
          <a:endParaRPr lang="en-US" sz="1500" kern="1200" dirty="0"/>
        </a:p>
      </dsp:txBody>
      <dsp:txXfrm>
        <a:off x="578764" y="685799"/>
        <a:ext cx="1155457" cy="713232"/>
      </dsp:txXfrm>
    </dsp:sp>
    <dsp:sp modelId="{A19A2F1A-4303-4EFC-9727-01DCB49492A8}">
      <dsp:nvSpPr>
        <dsp:cNvPr id="0" name=""/>
        <dsp:cNvSpPr/>
      </dsp:nvSpPr>
      <dsp:spPr>
        <a:xfrm>
          <a:off x="291722" y="1399031"/>
          <a:ext cx="0" cy="202996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73552E9-0E7C-4293-9A9D-C3CF95E2B07B}">
      <dsp:nvSpPr>
        <dsp:cNvPr id="0" name=""/>
        <dsp:cNvSpPr/>
      </dsp:nvSpPr>
      <dsp:spPr>
        <a:xfrm>
          <a:off x="309628" y="3364809"/>
          <a:ext cx="103335" cy="12838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7E207E-B637-4194-80E1-C4B64164B53F}">
      <dsp:nvSpPr>
        <dsp:cNvPr id="0" name=""/>
        <dsp:cNvSpPr/>
      </dsp:nvSpPr>
      <dsp:spPr>
        <a:xfrm rot="18900000">
          <a:off x="944297" y="5612614"/>
          <a:ext cx="405938" cy="405938"/>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B22BB1-A233-4DB5-9E70-495477453F41}">
      <dsp:nvSpPr>
        <dsp:cNvPr id="0" name=""/>
        <dsp:cNvSpPr/>
      </dsp:nvSpPr>
      <dsp:spPr>
        <a:xfrm>
          <a:off x="989393" y="5657710"/>
          <a:ext cx="315746" cy="31574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36149E3-58BF-4D10-A0E9-EF3BEAF3D82D}">
      <dsp:nvSpPr>
        <dsp:cNvPr id="0" name=""/>
        <dsp:cNvSpPr/>
      </dsp:nvSpPr>
      <dsp:spPr>
        <a:xfrm>
          <a:off x="1434308" y="3429000"/>
          <a:ext cx="1155457" cy="202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err="1">
              <a:latin typeface="Calibri Light" panose="020F0302020204030204"/>
            </a:rPr>
            <a:t>Grondstoffenakkoord</a:t>
          </a:r>
          <a:endParaRPr lang="en-US" sz="1100" kern="1200" dirty="0" err="1"/>
        </a:p>
      </dsp:txBody>
      <dsp:txXfrm>
        <a:off x="1434308" y="3429000"/>
        <a:ext cx="1155457" cy="2029967"/>
      </dsp:txXfrm>
    </dsp:sp>
    <dsp:sp modelId="{4729D0AE-A97D-4105-BCEA-44BF20F1EA7C}">
      <dsp:nvSpPr>
        <dsp:cNvPr id="0" name=""/>
        <dsp:cNvSpPr/>
      </dsp:nvSpPr>
      <dsp:spPr>
        <a:xfrm>
          <a:off x="1434308" y="5458967"/>
          <a:ext cx="1155457" cy="713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dirty="0">
              <a:latin typeface="Calibri Light" panose="020F0302020204030204"/>
            </a:rPr>
            <a:t>2017 </a:t>
          </a:r>
          <a:endParaRPr lang="en-US" sz="1500" kern="1200" dirty="0"/>
        </a:p>
      </dsp:txBody>
      <dsp:txXfrm>
        <a:off x="1434308" y="5458967"/>
        <a:ext cx="1155457" cy="713232"/>
      </dsp:txXfrm>
    </dsp:sp>
    <dsp:sp modelId="{120D80E3-45D3-4A1E-8E94-3612D9795FDC}">
      <dsp:nvSpPr>
        <dsp:cNvPr id="0" name=""/>
        <dsp:cNvSpPr/>
      </dsp:nvSpPr>
      <dsp:spPr>
        <a:xfrm>
          <a:off x="1147266" y="3429000"/>
          <a:ext cx="0" cy="2029967"/>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60E28A5-0C62-40D4-A4C6-4B8421C859B5}">
      <dsp:nvSpPr>
        <dsp:cNvPr id="0" name=""/>
        <dsp:cNvSpPr/>
      </dsp:nvSpPr>
      <dsp:spPr>
        <a:xfrm>
          <a:off x="1165172" y="3364809"/>
          <a:ext cx="103335" cy="12838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AF6C8A-48E5-4D4B-A289-B80EFA8DF9B6}">
      <dsp:nvSpPr>
        <dsp:cNvPr id="0" name=""/>
        <dsp:cNvSpPr/>
      </dsp:nvSpPr>
      <dsp:spPr>
        <a:xfrm rot="8100000">
          <a:off x="1799841" y="839446"/>
          <a:ext cx="405938" cy="405938"/>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3330EC-6DA9-47EF-B5CC-8BEF79D6A56A}">
      <dsp:nvSpPr>
        <dsp:cNvPr id="0" name=""/>
        <dsp:cNvSpPr/>
      </dsp:nvSpPr>
      <dsp:spPr>
        <a:xfrm>
          <a:off x="1844938" y="884542"/>
          <a:ext cx="315746" cy="31574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203C8B8-CA7C-4EB2-97CD-45F46E78319B}">
      <dsp:nvSpPr>
        <dsp:cNvPr id="0" name=""/>
        <dsp:cNvSpPr/>
      </dsp:nvSpPr>
      <dsp:spPr>
        <a:xfrm>
          <a:off x="2289853" y="1399031"/>
          <a:ext cx="1155457" cy="2029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err="1">
              <a:latin typeface="Calibri Light" panose="020F0302020204030204"/>
            </a:rPr>
            <a:t>Inzoomen</a:t>
          </a:r>
          <a:r>
            <a:rPr lang="en-US" sz="1100" kern="1200" dirty="0">
              <a:latin typeface="Calibri Light" panose="020F0302020204030204"/>
            </a:rPr>
            <a:t> op 5 </a:t>
          </a:r>
          <a:r>
            <a:rPr lang="en-US" sz="1100" kern="1200" dirty="0" err="1">
              <a:latin typeface="Calibri Light" panose="020F0302020204030204"/>
            </a:rPr>
            <a:t>sectoren</a:t>
          </a:r>
          <a:endParaRPr lang="en-US" sz="1100" kern="1200" dirty="0" err="1"/>
        </a:p>
      </dsp:txBody>
      <dsp:txXfrm>
        <a:off x="2289853" y="1399031"/>
        <a:ext cx="1155457" cy="2029968"/>
      </dsp:txXfrm>
    </dsp:sp>
    <dsp:sp modelId="{6FA6E75C-1476-4D3E-AF5F-61BB823253EB}">
      <dsp:nvSpPr>
        <dsp:cNvPr id="0" name=""/>
        <dsp:cNvSpPr/>
      </dsp:nvSpPr>
      <dsp:spPr>
        <a:xfrm>
          <a:off x="2289853" y="685799"/>
          <a:ext cx="1155457" cy="713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kern="1200" dirty="0">
              <a:latin typeface="Calibri Light" panose="020F0302020204030204"/>
            </a:rPr>
            <a:t>2018</a:t>
          </a:r>
          <a:endParaRPr lang="en-US" sz="1500" kern="1200" dirty="0"/>
        </a:p>
      </dsp:txBody>
      <dsp:txXfrm>
        <a:off x="2289853" y="685799"/>
        <a:ext cx="1155457" cy="713232"/>
      </dsp:txXfrm>
    </dsp:sp>
    <dsp:sp modelId="{8D0586AA-E0EC-46F7-979B-029806F01523}">
      <dsp:nvSpPr>
        <dsp:cNvPr id="0" name=""/>
        <dsp:cNvSpPr/>
      </dsp:nvSpPr>
      <dsp:spPr>
        <a:xfrm>
          <a:off x="2002811" y="1399031"/>
          <a:ext cx="0" cy="202996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7A14A8E-C722-4C85-B8A1-7E0101BAFCD2}">
      <dsp:nvSpPr>
        <dsp:cNvPr id="0" name=""/>
        <dsp:cNvSpPr/>
      </dsp:nvSpPr>
      <dsp:spPr>
        <a:xfrm>
          <a:off x="2020717" y="3364809"/>
          <a:ext cx="103335" cy="12838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6D87B7-DFE3-410F-BAC1-E4AD016C7912}">
      <dsp:nvSpPr>
        <dsp:cNvPr id="0" name=""/>
        <dsp:cNvSpPr/>
      </dsp:nvSpPr>
      <dsp:spPr>
        <a:xfrm rot="18900000">
          <a:off x="2655386" y="5612614"/>
          <a:ext cx="405938" cy="405938"/>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747ACC-617A-4745-94B4-597A9B5CCC4B}">
      <dsp:nvSpPr>
        <dsp:cNvPr id="0" name=""/>
        <dsp:cNvSpPr/>
      </dsp:nvSpPr>
      <dsp:spPr>
        <a:xfrm>
          <a:off x="2700482" y="5657710"/>
          <a:ext cx="315746" cy="31574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A95C4C1-934C-4A78-8519-91E3DBAC693C}">
      <dsp:nvSpPr>
        <dsp:cNvPr id="0" name=""/>
        <dsp:cNvSpPr/>
      </dsp:nvSpPr>
      <dsp:spPr>
        <a:xfrm>
          <a:off x="3145398" y="3429000"/>
          <a:ext cx="1155457" cy="202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b="0" kern="1200" dirty="0" err="1">
              <a:latin typeface="Calibri Light" panose="020F0302020204030204"/>
            </a:rPr>
            <a:t>Uitvoeringsprogramma</a:t>
          </a:r>
          <a:r>
            <a:rPr lang="en-US" sz="1100" b="0" kern="1200" dirty="0">
              <a:latin typeface="Calibri Light" panose="020F0302020204030204"/>
            </a:rPr>
            <a:t> 2019-2023</a:t>
          </a:r>
        </a:p>
      </dsp:txBody>
      <dsp:txXfrm>
        <a:off x="3145398" y="3429000"/>
        <a:ext cx="1155457" cy="2029967"/>
      </dsp:txXfrm>
    </dsp:sp>
    <dsp:sp modelId="{7205D1BB-88E7-42F6-A340-43F217FF8F51}">
      <dsp:nvSpPr>
        <dsp:cNvPr id="0" name=""/>
        <dsp:cNvSpPr/>
      </dsp:nvSpPr>
      <dsp:spPr>
        <a:xfrm>
          <a:off x="3145398" y="5458967"/>
          <a:ext cx="1155457" cy="713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b="0" kern="1200" dirty="0">
              <a:latin typeface="Calibri Light" panose="020F0302020204030204"/>
            </a:rPr>
            <a:t>2019</a:t>
          </a:r>
          <a:endParaRPr lang="en-US" sz="1500" b="1" kern="1200" dirty="0">
            <a:latin typeface="Calibri Light" panose="020F0302020204030204"/>
          </a:endParaRPr>
        </a:p>
      </dsp:txBody>
      <dsp:txXfrm>
        <a:off x="3145398" y="5458967"/>
        <a:ext cx="1155457" cy="713232"/>
      </dsp:txXfrm>
    </dsp:sp>
    <dsp:sp modelId="{D1B401C4-A0BA-4FE1-90A3-650A39A20889}">
      <dsp:nvSpPr>
        <dsp:cNvPr id="0" name=""/>
        <dsp:cNvSpPr/>
      </dsp:nvSpPr>
      <dsp:spPr>
        <a:xfrm>
          <a:off x="2858356" y="3429000"/>
          <a:ext cx="0" cy="2029967"/>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7659A39-77A9-4F99-B8C1-89BE2F094491}">
      <dsp:nvSpPr>
        <dsp:cNvPr id="0" name=""/>
        <dsp:cNvSpPr/>
      </dsp:nvSpPr>
      <dsp:spPr>
        <a:xfrm>
          <a:off x="2876262" y="3364809"/>
          <a:ext cx="103335" cy="12838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BC5C6B-FB0C-4D96-B4E7-BF23CBD6EB5D}">
      <dsp:nvSpPr>
        <dsp:cNvPr id="0" name=""/>
        <dsp:cNvSpPr/>
      </dsp:nvSpPr>
      <dsp:spPr>
        <a:xfrm rot="8100000">
          <a:off x="3510931" y="839446"/>
          <a:ext cx="405938" cy="405938"/>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5BA85-2E57-4427-AC0A-2F23FA28874C}">
      <dsp:nvSpPr>
        <dsp:cNvPr id="0" name=""/>
        <dsp:cNvSpPr/>
      </dsp:nvSpPr>
      <dsp:spPr>
        <a:xfrm>
          <a:off x="3556027" y="884542"/>
          <a:ext cx="315746" cy="31574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D817E33-64C8-43ED-B892-D5BA93CF50F0}">
      <dsp:nvSpPr>
        <dsp:cNvPr id="0" name=""/>
        <dsp:cNvSpPr/>
      </dsp:nvSpPr>
      <dsp:spPr>
        <a:xfrm>
          <a:off x="4000942" y="1399031"/>
          <a:ext cx="1155457" cy="2029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b="0" kern="1200" dirty="0">
              <a:latin typeface="Calibri Light" panose="020F0302020204030204"/>
            </a:rPr>
            <a:t>50% minder gebruik van grondstoffen</a:t>
          </a:r>
        </a:p>
      </dsp:txBody>
      <dsp:txXfrm>
        <a:off x="4000942" y="1399031"/>
        <a:ext cx="1155457" cy="2029968"/>
      </dsp:txXfrm>
    </dsp:sp>
    <dsp:sp modelId="{DEE564E1-9572-4CA7-B8D1-CE2CC2255F8F}">
      <dsp:nvSpPr>
        <dsp:cNvPr id="0" name=""/>
        <dsp:cNvSpPr/>
      </dsp:nvSpPr>
      <dsp:spPr>
        <a:xfrm>
          <a:off x="4000942" y="685799"/>
          <a:ext cx="1155457" cy="713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b="0" kern="1200" dirty="0">
              <a:latin typeface="Calibri Light" panose="020F0302020204030204"/>
            </a:rPr>
            <a:t>2030</a:t>
          </a:r>
        </a:p>
      </dsp:txBody>
      <dsp:txXfrm>
        <a:off x="4000942" y="685799"/>
        <a:ext cx="1155457" cy="713232"/>
      </dsp:txXfrm>
    </dsp:sp>
    <dsp:sp modelId="{9CCC3391-7F86-4A81-A2F3-7C0CAA64A333}">
      <dsp:nvSpPr>
        <dsp:cNvPr id="0" name=""/>
        <dsp:cNvSpPr/>
      </dsp:nvSpPr>
      <dsp:spPr>
        <a:xfrm>
          <a:off x="3713900" y="1399031"/>
          <a:ext cx="0" cy="202996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2948420-8047-4C9A-A1EC-2D505CB3AD05}">
      <dsp:nvSpPr>
        <dsp:cNvPr id="0" name=""/>
        <dsp:cNvSpPr/>
      </dsp:nvSpPr>
      <dsp:spPr>
        <a:xfrm>
          <a:off x="3731807" y="3364809"/>
          <a:ext cx="103335" cy="12838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400E4C-4204-4573-B38D-C3DD9E91811D}">
      <dsp:nvSpPr>
        <dsp:cNvPr id="0" name=""/>
        <dsp:cNvSpPr/>
      </dsp:nvSpPr>
      <dsp:spPr>
        <a:xfrm rot="18900000">
          <a:off x="4366476" y="5612614"/>
          <a:ext cx="405938" cy="405938"/>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0B8D6-BDDF-45FC-8964-153CD4C4EF76}">
      <dsp:nvSpPr>
        <dsp:cNvPr id="0" name=""/>
        <dsp:cNvSpPr/>
      </dsp:nvSpPr>
      <dsp:spPr>
        <a:xfrm>
          <a:off x="4411572" y="5657710"/>
          <a:ext cx="315746" cy="31574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8560434-E013-40FB-B103-3939174364E7}">
      <dsp:nvSpPr>
        <dsp:cNvPr id="0" name=""/>
        <dsp:cNvSpPr/>
      </dsp:nvSpPr>
      <dsp:spPr>
        <a:xfrm>
          <a:off x="4856487" y="3429000"/>
          <a:ext cx="1155457" cy="202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rtl="0">
            <a:lnSpc>
              <a:spcPct val="90000"/>
            </a:lnSpc>
            <a:spcBef>
              <a:spcPct val="0"/>
            </a:spcBef>
            <a:spcAft>
              <a:spcPct val="35000"/>
            </a:spcAft>
            <a:buNone/>
          </a:pPr>
          <a:r>
            <a:rPr lang="en-US" sz="1100" b="0" kern="1200" dirty="0">
              <a:latin typeface="Calibri Light" panose="020F0302020204030204"/>
            </a:rPr>
            <a:t>Een economie zonder afval</a:t>
          </a:r>
        </a:p>
      </dsp:txBody>
      <dsp:txXfrm>
        <a:off x="4856487" y="3429000"/>
        <a:ext cx="1155457" cy="2029967"/>
      </dsp:txXfrm>
    </dsp:sp>
    <dsp:sp modelId="{A0BDD325-43A1-4A06-8097-45C681F1C2E1}">
      <dsp:nvSpPr>
        <dsp:cNvPr id="0" name=""/>
        <dsp:cNvSpPr/>
      </dsp:nvSpPr>
      <dsp:spPr>
        <a:xfrm>
          <a:off x="4856487" y="5458967"/>
          <a:ext cx="1155457" cy="713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b="0" kern="1200" dirty="0">
              <a:latin typeface="Calibri Light" panose="020F0302020204030204"/>
            </a:rPr>
            <a:t>2050</a:t>
          </a:r>
        </a:p>
      </dsp:txBody>
      <dsp:txXfrm>
        <a:off x="4856487" y="5458967"/>
        <a:ext cx="1155457" cy="713232"/>
      </dsp:txXfrm>
    </dsp:sp>
    <dsp:sp modelId="{97545FB8-297C-4A87-B384-CCE9D9874C3F}">
      <dsp:nvSpPr>
        <dsp:cNvPr id="0" name=""/>
        <dsp:cNvSpPr/>
      </dsp:nvSpPr>
      <dsp:spPr>
        <a:xfrm>
          <a:off x="4569445" y="3429000"/>
          <a:ext cx="0" cy="2029967"/>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7351106-0357-4AA3-9581-76AD429D440F}">
      <dsp:nvSpPr>
        <dsp:cNvPr id="0" name=""/>
        <dsp:cNvSpPr/>
      </dsp:nvSpPr>
      <dsp:spPr>
        <a:xfrm>
          <a:off x="4587351" y="3364809"/>
          <a:ext cx="103335" cy="12838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BC62E-4D70-43DE-B0D2-324E1D23D07E}" type="datetimeFigureOut">
              <a:rPr lang="nl-NL" smtClean="0"/>
              <a:t>23-2-2024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9ED267-C70E-459D-BAFC-4025839DA832}" type="slidenum">
              <a:rPr lang="nl-NL" smtClean="0"/>
              <a:t>‹nr.›</a:t>
            </a:fld>
            <a:endParaRPr lang="nl-NL"/>
          </a:p>
        </p:txBody>
      </p:sp>
    </p:spTree>
    <p:extLst>
      <p:ext uri="{BB962C8B-B14F-4D97-AF65-F5344CB8AC3E}">
        <p14:creationId xmlns:p14="http://schemas.microsoft.com/office/powerpoint/2010/main" val="10957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os.nl/artikel/2466531-scp-aanpak-ongelijkheid-gaat-verder-dan-aanpak-armoed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scp.nl/publicaties/publicaties/2023/03/07/eigentijdse-ongelijkheid"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D9FC-7550-4055-8267-343BF3021B9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32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Zilte broccoli, zeewier en lamsoor. Dat wordt het Nederlandse dieet wanneer we rekening houden met een stijgende zeespiegel en een zilte grond. </a:t>
            </a:r>
          </a:p>
          <a:p>
            <a:r>
              <a:rPr lang="nl-NL" dirty="0"/>
              <a:t>Het huidige voedselsysteem moest toch al op de schop. Van een landbouw die ten koste gaat van natuur, milieu, mens en dier naar een landbouw die de natuur versterkt, de bodem verrijkt, dierenwelzijn voorop stelt en de boer een eerlijke prijs betaalt. Minder mondiaal, meer lokaal. Minder intensieve veehouders en massaproductie, meer biomaterialen voor bijvoorbeeld de verpakkingsindustrie of de huizensector.</a:t>
            </a:r>
            <a:endParaRPr lang="nl-NL" dirty="0">
              <a:cs typeface="Calibri"/>
            </a:endParaRPr>
          </a:p>
          <a:p>
            <a:br>
              <a:rPr lang="nl-NL" dirty="0">
                <a:latin typeface="Söhne"/>
              </a:rPr>
            </a:br>
            <a:r>
              <a:rPr lang="nl-NL" b="0" i="0" dirty="0">
                <a:solidFill>
                  <a:srgbClr val="374151"/>
                </a:solidFill>
                <a:effectLst/>
                <a:latin typeface="Söhne"/>
              </a:rPr>
              <a:t>De landbouw- en voedseltransitie verwijst naar een overgang naar een duurzamer, gezonder en rechtvaardiger voedselsysteem. Het omvat veranderingen in de manier waarop voedsel wordt geproduceerd, verwerkt, gedistribueerd en geconsumeerd, om de impact op het milieu te verminderen, de voedselzekerheid te verbeteren en de gezondheid en het welzijn van mens en dier te bevorderen.</a:t>
            </a:r>
            <a:endParaRPr lang="nl-NL" dirty="0"/>
          </a:p>
          <a:p>
            <a:pPr algn="l"/>
            <a:endParaRPr lang="nl-NL" b="0" i="0" dirty="0">
              <a:solidFill>
                <a:srgbClr val="374151"/>
              </a:solidFill>
              <a:effectLst/>
              <a:latin typeface="Söhne"/>
            </a:endParaRPr>
          </a:p>
          <a:p>
            <a:pPr algn="l"/>
            <a:r>
              <a:rPr lang="nl-NL" b="0" i="0" dirty="0">
                <a:solidFill>
                  <a:srgbClr val="374151"/>
                </a:solidFill>
                <a:effectLst/>
                <a:latin typeface="Söhne"/>
              </a:rPr>
              <a:t>Er zijn verschillende redenen waarom deze transitie nodig is. Allereerst heeft de huidige manier van voedselproductie een enorme impact op het milieu, met name op het gebied van klimaatverandering, verlies van biodiversiteit, waterverontreiniging en bodemdegradatie. Bovendien lijden veel mensen aan ondervoeding, terwijl anderen te maken hebben met overgewicht en obesitas als gevolg van een onevenwichtige voeding.</a:t>
            </a:r>
          </a:p>
          <a:p>
            <a:pPr algn="l"/>
            <a:endParaRPr lang="nl-NL" b="0" i="0" dirty="0">
              <a:solidFill>
                <a:srgbClr val="374151"/>
              </a:solidFill>
              <a:effectLst/>
              <a:latin typeface="Söhne"/>
            </a:endParaRPr>
          </a:p>
          <a:p>
            <a:pPr algn="l"/>
            <a:r>
              <a:rPr lang="nl-NL" b="0" i="0" dirty="0">
                <a:solidFill>
                  <a:srgbClr val="374151"/>
                </a:solidFill>
                <a:effectLst/>
                <a:latin typeface="Söhne"/>
              </a:rPr>
              <a:t>Daarnaast is de huidige voedselproductie vaak gebaseerd op intensieve landbouw- en veeteeltpraktijken die het welzijn van dieren schaden en vaak gepaard gaan met arbeids- en mensenrechtenschendingen.</a:t>
            </a:r>
          </a:p>
          <a:p>
            <a:pPr algn="l"/>
            <a:r>
              <a:rPr lang="nl-NL" b="0" i="0" dirty="0">
                <a:solidFill>
                  <a:srgbClr val="374151"/>
                </a:solidFill>
                <a:effectLst/>
                <a:latin typeface="Söhne"/>
              </a:rPr>
              <a:t>De transitie naar een duurzamer en gezonder voedselsysteem omvat onder meer de bevordering van biologische landbouwpraktijken, het verminderen van voedselverspilling en het bevorderen van een meer plantaardige voeding. Daarnaast is het belangrijk om te investeren in lokale voedselproductie en distributie, om zo de ecologische voetafdruk van voedseltransport te verminderen en lokale economieën te ondersteunen.</a:t>
            </a:r>
          </a:p>
          <a:p>
            <a:endParaRPr lang="nl-NL" dirty="0"/>
          </a:p>
        </p:txBody>
      </p:sp>
      <p:sp>
        <p:nvSpPr>
          <p:cNvPr id="4" name="Tijdelijke aanduiding voor dianummer 3"/>
          <p:cNvSpPr>
            <a:spLocks noGrp="1"/>
          </p:cNvSpPr>
          <p:nvPr>
            <p:ph type="sldNum" sz="quarter" idx="5"/>
          </p:nvPr>
        </p:nvSpPr>
        <p:spPr/>
        <p:txBody>
          <a:bodyPr/>
          <a:lstStyle/>
          <a:p>
            <a:fld id="{EA5A1C72-93C5-4961-B8B1-E1C2B63FAFA5}" type="slidenum">
              <a:rPr lang="nl-NL" smtClean="0"/>
              <a:t>18</a:t>
            </a:fld>
            <a:endParaRPr lang="nl-NL"/>
          </a:p>
        </p:txBody>
      </p:sp>
    </p:spTree>
    <p:extLst>
      <p:ext uri="{BB962C8B-B14F-4D97-AF65-F5344CB8AC3E}">
        <p14:creationId xmlns:p14="http://schemas.microsoft.com/office/powerpoint/2010/main" val="2304263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Zilte broccoli, zeewier en lamsoor. Dat wordt het Nederlandse dieet wanneer we rekening houden met een stijgende zeespiegel en een zilte grond. </a:t>
            </a:r>
          </a:p>
          <a:p>
            <a:r>
              <a:rPr lang="nl-NL" dirty="0"/>
              <a:t>Het huidige voedselsysteem moest toch al op de schop. Van een landbouw die ten koste gaat van natuur, milieu, mens en dier naar een landbouw die de natuur versterkt, de bodem verrijkt, dierenwelzijn voorop stelt en de boer een eerlijke prijs betaalt. Minder mondiaal, meer lokaal. Minder intensieve veehouders en massaproductie, meer biomaterialen voor bijvoorbeeld de verpakkingsindustrie of de huizensector.</a:t>
            </a:r>
            <a:endParaRPr lang="nl-NL" dirty="0">
              <a:cs typeface="Calibri"/>
            </a:endParaRPr>
          </a:p>
          <a:p>
            <a:br>
              <a:rPr lang="nl-NL" dirty="0">
                <a:latin typeface="Söhne"/>
              </a:rPr>
            </a:br>
            <a:r>
              <a:rPr lang="nl-NL" b="0" i="0" dirty="0">
                <a:solidFill>
                  <a:srgbClr val="374151"/>
                </a:solidFill>
                <a:effectLst/>
                <a:latin typeface="Söhne"/>
              </a:rPr>
              <a:t>De landbouw- en voedseltransitie verwijst naar een overgang naar een duurzamer, gezonder en rechtvaardiger voedselsysteem. Het omvat veranderingen in de manier waarop voedsel wordt geproduceerd, verwerkt, gedistribueerd en geconsumeerd, om de impact op het milieu te verminderen, de voedselzekerheid te verbeteren en de gezondheid en het welzijn van mens en dier te bevorderen.</a:t>
            </a:r>
            <a:endParaRPr lang="nl-NL" dirty="0"/>
          </a:p>
          <a:p>
            <a:pPr algn="l"/>
            <a:endParaRPr lang="nl-NL" b="0" i="0" dirty="0">
              <a:solidFill>
                <a:srgbClr val="374151"/>
              </a:solidFill>
              <a:effectLst/>
              <a:latin typeface="Söhne"/>
            </a:endParaRPr>
          </a:p>
          <a:p>
            <a:pPr algn="l"/>
            <a:r>
              <a:rPr lang="nl-NL" b="0" i="0" dirty="0">
                <a:solidFill>
                  <a:srgbClr val="374151"/>
                </a:solidFill>
                <a:effectLst/>
                <a:latin typeface="Söhne"/>
              </a:rPr>
              <a:t>Er zijn verschillende redenen waarom deze transitie nodig is. Allereerst heeft de huidige manier van voedselproductie een enorme impact op het milieu, met name op het gebied van klimaatverandering, verlies van biodiversiteit, waterverontreiniging en bodemdegradatie. Bovendien lijden veel mensen aan ondervoeding, terwijl anderen te maken hebben met overgewicht en obesitas als gevolg van een onevenwichtige voeding.</a:t>
            </a:r>
          </a:p>
          <a:p>
            <a:pPr algn="l"/>
            <a:endParaRPr lang="nl-NL" b="0" i="0" dirty="0">
              <a:solidFill>
                <a:srgbClr val="374151"/>
              </a:solidFill>
              <a:effectLst/>
              <a:latin typeface="Söhne"/>
            </a:endParaRPr>
          </a:p>
          <a:p>
            <a:pPr algn="l"/>
            <a:r>
              <a:rPr lang="nl-NL" b="0" i="0" dirty="0">
                <a:solidFill>
                  <a:srgbClr val="374151"/>
                </a:solidFill>
                <a:effectLst/>
                <a:latin typeface="Söhne"/>
              </a:rPr>
              <a:t>Daarnaast is de huidige voedselproductie vaak gebaseerd op intensieve landbouw- en veeteeltpraktijken die het welzijn van dieren schaden en vaak gepaard gaan met arbeids- en mensenrechtenschendingen.</a:t>
            </a:r>
          </a:p>
          <a:p>
            <a:pPr algn="l"/>
            <a:r>
              <a:rPr lang="nl-NL" b="0" i="0" dirty="0">
                <a:solidFill>
                  <a:srgbClr val="374151"/>
                </a:solidFill>
                <a:effectLst/>
                <a:latin typeface="Söhne"/>
              </a:rPr>
              <a:t>De transitie naar een duurzamer en gezonder voedselsysteem omvat onder meer de bevordering van biologische landbouwpraktijken, het verminderen van voedselverspilling en het bevorderen van een meer plantaardige voeding. Daarnaast is het belangrijk om te investeren in lokale voedselproductie en distributie, om zo de ecologische voetafdruk van voedseltransport te verminderen en lokale economieën te ondersteunen.</a:t>
            </a:r>
          </a:p>
          <a:p>
            <a:endParaRPr lang="nl-NL" dirty="0"/>
          </a:p>
        </p:txBody>
      </p:sp>
      <p:sp>
        <p:nvSpPr>
          <p:cNvPr id="4" name="Tijdelijke aanduiding voor dianummer 3"/>
          <p:cNvSpPr>
            <a:spLocks noGrp="1"/>
          </p:cNvSpPr>
          <p:nvPr>
            <p:ph type="sldNum" sz="quarter" idx="5"/>
          </p:nvPr>
        </p:nvSpPr>
        <p:spPr/>
        <p:txBody>
          <a:bodyPr/>
          <a:lstStyle/>
          <a:p>
            <a:fld id="{EA5A1C72-93C5-4961-B8B1-E1C2B63FAFA5}" type="slidenum">
              <a:rPr lang="nl-NL" smtClean="0"/>
              <a:t>20</a:t>
            </a:fld>
            <a:endParaRPr lang="nl-NL"/>
          </a:p>
        </p:txBody>
      </p:sp>
    </p:spTree>
    <p:extLst>
      <p:ext uri="{BB962C8B-B14F-4D97-AF65-F5344CB8AC3E}">
        <p14:creationId xmlns:p14="http://schemas.microsoft.com/office/powerpoint/2010/main" val="2304263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moeten gaan passen en meten in Nederland. Zonnepanelen, windturbines, voedsel, biomaterialen en heel veel huizen. Het zal allemaal ergens moeten staan, op een steeds kleiner stuk land door de stijgende zeespiegel. Waar gaan we dat allemaal doen? En wie bepaalt dat?</a:t>
            </a:r>
            <a:endParaRPr lang="en-US" dirty="0"/>
          </a:p>
          <a:p>
            <a:r>
              <a:rPr lang="nl-NL" dirty="0"/>
              <a:t>De roep om centrale regie vanuit de overheid werd de afgelopen jaren steeds luider. Inmiddels is er een minister voor Volkshuisvesting en Ruimtelijke Ordening in de vorm van Hugo de Jonge. We moeten niet terug naar de oude top-down structuur van vroeger, zegt Rotmans, maar coördinatie op centraal niveau is wel nodig. </a:t>
            </a:r>
            <a:endParaRPr lang="en-US" dirty="0"/>
          </a:p>
          <a:p>
            <a:endParaRPr lang="nl-NL" dirty="0">
              <a:solidFill>
                <a:srgbClr val="374151"/>
              </a:solidFill>
              <a:latin typeface="Söhne"/>
            </a:endParaRPr>
          </a:p>
          <a:p>
            <a:pPr>
              <a:buAutoNum type="arabicPeriod"/>
            </a:pPr>
            <a:endParaRPr lang="nl-NL" dirty="0">
              <a:solidFill>
                <a:srgbClr val="374151"/>
              </a:solidFill>
              <a:latin typeface="Söhne"/>
            </a:endParaRPr>
          </a:p>
          <a:p>
            <a:pPr algn="l"/>
            <a:r>
              <a:rPr lang="nl-NL" b="0" i="0" dirty="0">
                <a:solidFill>
                  <a:srgbClr val="374151"/>
                </a:solidFill>
                <a:effectLst/>
                <a:latin typeface="Söhne"/>
              </a:rPr>
              <a:t>De ruimtelijke transitie in Nederland verwijst naar een verandering in de manier waarop we ons land gebruiken en vormgeven. Het gaat hierbij om een verandering van onze fysieke omgeving, zoals onze steden, dorpen, wegen, waterwegen en natuurgebieden. Het doel van deze transitie is om Nederland duurzamer, klimaatbestendiger en leefbaarder te maken. </a:t>
            </a:r>
            <a:br>
              <a:rPr lang="nl-NL" b="0" i="0" dirty="0">
                <a:effectLst/>
                <a:latin typeface="Söhne"/>
              </a:rPr>
            </a:br>
            <a:br>
              <a:rPr lang="nl-NL" b="0" i="0" dirty="0">
                <a:effectLst/>
                <a:latin typeface="Söhne"/>
              </a:rPr>
            </a:br>
            <a:r>
              <a:rPr lang="nl-NL" b="0" i="0" dirty="0">
                <a:solidFill>
                  <a:srgbClr val="374151"/>
                </a:solidFill>
                <a:effectLst/>
                <a:latin typeface="Söhne"/>
              </a:rPr>
              <a:t>Bijvoorbeeld</a:t>
            </a:r>
            <a:br>
              <a:rPr lang="nl-NL" b="0" i="0" dirty="0">
                <a:effectLst/>
                <a:latin typeface="Söhne"/>
              </a:rPr>
            </a:br>
            <a:r>
              <a:rPr lang="nl-NL" b="0" i="0" dirty="0">
                <a:solidFill>
                  <a:srgbClr val="374151"/>
                </a:solidFill>
                <a:effectLst/>
                <a:latin typeface="Söhne"/>
              </a:rPr>
              <a:t>1. Duurzame energie: Nederland wil in 2050 CO2-neutraal zijn en daarom wordt er ingezet op duurzame energiebronnen, zoals windenergie, zonne-energie en biomassa. Hierbij is het belangrijk om te kijken naar waar deze bronnen het beste tot hun recht komen en hoe de energietransitie kan worden versneld.</a:t>
            </a:r>
            <a:endParaRPr lang="nl-NL">
              <a:cs typeface="Calibri" panose="020F0502020204030204"/>
            </a:endParaRPr>
          </a:p>
          <a:p>
            <a:pPr algn="l">
              <a:buFont typeface="+mj-lt"/>
              <a:buAutoNum type="arabicPeriod"/>
            </a:pPr>
            <a:endParaRPr lang="nl-NL" b="0" i="0" dirty="0">
              <a:solidFill>
                <a:srgbClr val="374151"/>
              </a:solidFill>
              <a:effectLst/>
              <a:latin typeface="Söhne"/>
            </a:endParaRPr>
          </a:p>
          <a:p>
            <a:pPr algn="l">
              <a:buFont typeface="+mj-lt"/>
              <a:buAutoNum type="arabicPeriod"/>
            </a:pPr>
            <a:r>
              <a:rPr lang="nl-NL" b="0" i="0" dirty="0">
                <a:solidFill>
                  <a:srgbClr val="374151"/>
                </a:solidFill>
                <a:effectLst/>
                <a:latin typeface="Söhne"/>
              </a:rPr>
              <a:t>Klimaatadaptatie: Nederland heeft te maken met de gevolgen van klimaatverandering, zoals hevige regenval en hittegolven. Om hiermee om te gaan worden er maatregelen genomen om de stad aan te passen, zoals het </a:t>
            </a:r>
            <a:r>
              <a:rPr lang="nl-NL" b="0" i="0" dirty="0" err="1">
                <a:solidFill>
                  <a:srgbClr val="374151"/>
                </a:solidFill>
                <a:effectLst/>
                <a:latin typeface="Söhne"/>
              </a:rPr>
              <a:t>vergroenen</a:t>
            </a:r>
            <a:r>
              <a:rPr lang="nl-NL" b="0" i="0" dirty="0">
                <a:solidFill>
                  <a:srgbClr val="374151"/>
                </a:solidFill>
                <a:effectLst/>
                <a:latin typeface="Söhne"/>
              </a:rPr>
              <a:t> van daken en gevels en het aanleggen van waterbergingen.</a:t>
            </a:r>
          </a:p>
          <a:p>
            <a:pPr algn="l">
              <a:buFont typeface="+mj-lt"/>
              <a:buAutoNum type="arabicPeriod"/>
            </a:pPr>
            <a:endParaRPr lang="nl-NL" b="0" i="0" dirty="0">
              <a:solidFill>
                <a:srgbClr val="374151"/>
              </a:solidFill>
              <a:effectLst/>
              <a:latin typeface="Söhne"/>
            </a:endParaRPr>
          </a:p>
          <a:p>
            <a:pPr algn="l">
              <a:buFont typeface="+mj-lt"/>
              <a:buAutoNum type="arabicPeriod"/>
            </a:pPr>
            <a:r>
              <a:rPr lang="nl-NL" b="0" i="0" dirty="0">
                <a:solidFill>
                  <a:srgbClr val="374151"/>
                </a:solidFill>
                <a:effectLst/>
                <a:latin typeface="Söhne"/>
              </a:rPr>
              <a:t>Circulaire economie: Nederland streeft naar een circulaire economie, waarin afval wordt gezien als grondstof. Dit betekent dat er wordt gekeken naar manieren om materialen te hergebruiken, te recyclen en te repareren.</a:t>
            </a:r>
          </a:p>
          <a:p>
            <a:pPr algn="l">
              <a:buFont typeface="+mj-lt"/>
              <a:buAutoNum type="arabicPeriod"/>
            </a:pPr>
            <a:endParaRPr lang="nl-NL" b="0" i="0" dirty="0">
              <a:solidFill>
                <a:srgbClr val="374151"/>
              </a:solidFill>
              <a:effectLst/>
              <a:latin typeface="Söhne"/>
            </a:endParaRPr>
          </a:p>
          <a:p>
            <a:pPr algn="l">
              <a:buFont typeface="+mj-lt"/>
              <a:buAutoNum type="arabicPeriod"/>
            </a:pPr>
            <a:r>
              <a:rPr lang="nl-NL" b="0" i="0" dirty="0">
                <a:solidFill>
                  <a:srgbClr val="374151"/>
                </a:solidFill>
                <a:effectLst/>
                <a:latin typeface="Söhne"/>
              </a:rPr>
              <a:t>Groene steden: Nederland wil de steden groener maken om zo de biodiversiteit te vergroten en de stad leefbaarder te maken. Dit kan bijvoorbeeld door het aanleggen van groene corridors, het </a:t>
            </a:r>
            <a:r>
              <a:rPr lang="nl-NL" b="0" i="0" dirty="0" err="1">
                <a:solidFill>
                  <a:srgbClr val="374151"/>
                </a:solidFill>
                <a:effectLst/>
                <a:latin typeface="Söhne"/>
              </a:rPr>
              <a:t>vergroenen</a:t>
            </a:r>
            <a:r>
              <a:rPr lang="nl-NL" b="0" i="0" dirty="0">
                <a:solidFill>
                  <a:srgbClr val="374151"/>
                </a:solidFill>
                <a:effectLst/>
                <a:latin typeface="Söhne"/>
              </a:rPr>
              <a:t> van pleinen en straten en het creëren van meer ruimte voor natuurlijke elementen in de openbare ruimte.</a:t>
            </a:r>
          </a:p>
          <a:p>
            <a:pPr algn="l">
              <a:buFont typeface="+mj-lt"/>
              <a:buAutoNum type="arabicPeriod"/>
            </a:pPr>
            <a:endParaRPr lang="nl-NL" b="0" i="0" dirty="0">
              <a:solidFill>
                <a:srgbClr val="374151"/>
              </a:solidFill>
              <a:effectLst/>
              <a:latin typeface="Söhne"/>
            </a:endParaRPr>
          </a:p>
          <a:p>
            <a:pPr algn="l">
              <a:buFont typeface="+mj-lt"/>
              <a:buAutoNum type="arabicPeriod"/>
            </a:pPr>
            <a:r>
              <a:rPr lang="nl-NL" b="0" i="0" dirty="0">
                <a:solidFill>
                  <a:srgbClr val="374151"/>
                </a:solidFill>
                <a:effectLst/>
                <a:latin typeface="Söhne"/>
              </a:rPr>
              <a:t>Mobiliteit: Nederland wil de mobiliteit verduurzamen en daarom wordt er ingezet op elektrisch vervoer, fietsen en openbaar vervoer. Hierbij wordt ook gekeken naar hoe de infrastructuur kan worden aangepast om deze vormen van mobiliteit beter te </a:t>
            </a:r>
            <a:r>
              <a:rPr lang="nl-NL" b="0" i="0" dirty="0" err="1">
                <a:solidFill>
                  <a:srgbClr val="374151"/>
                </a:solidFill>
                <a:effectLst/>
                <a:latin typeface="Söhne"/>
              </a:rPr>
              <a:t>facilitere</a:t>
            </a:r>
            <a:endParaRPr lang="nl-NL" b="0" i="0" dirty="0">
              <a:solidFill>
                <a:srgbClr val="374151"/>
              </a:solidFill>
              <a:effectLst/>
              <a:latin typeface="Söhne"/>
            </a:endParaRPr>
          </a:p>
          <a:p>
            <a:pPr algn="l"/>
            <a:endParaRPr lang="nl-NL" b="0" i="0" dirty="0">
              <a:solidFill>
                <a:srgbClr val="374151"/>
              </a:solidFill>
              <a:effectLst/>
              <a:latin typeface="Söhne"/>
            </a:endParaRPr>
          </a:p>
          <a:p>
            <a:pPr algn="l"/>
            <a:endParaRPr lang="nl-NL" dirty="0"/>
          </a:p>
        </p:txBody>
      </p:sp>
      <p:sp>
        <p:nvSpPr>
          <p:cNvPr id="4" name="Tijdelijke aanduiding voor dianummer 3"/>
          <p:cNvSpPr>
            <a:spLocks noGrp="1"/>
          </p:cNvSpPr>
          <p:nvPr>
            <p:ph type="sldNum" sz="quarter" idx="5"/>
          </p:nvPr>
        </p:nvSpPr>
        <p:spPr/>
        <p:txBody>
          <a:bodyPr/>
          <a:lstStyle/>
          <a:p>
            <a:fld id="{EA5A1C72-93C5-4961-B8B1-E1C2B63FAFA5}" type="slidenum">
              <a:rPr lang="nl-NL" smtClean="0"/>
              <a:t>22</a:t>
            </a:fld>
            <a:endParaRPr lang="nl-NL"/>
          </a:p>
        </p:txBody>
      </p:sp>
    </p:spTree>
    <p:extLst>
      <p:ext uri="{BB962C8B-B14F-4D97-AF65-F5344CB8AC3E}">
        <p14:creationId xmlns:p14="http://schemas.microsoft.com/office/powerpoint/2010/main" val="448621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vpro_vesta"/>
              </a:rPr>
              <a:t>Vroeger, toen de banken nog filialen hadden in Lochem en Wormerveer, was de financiële sector op aarde om de reële economie te ondersteunen. Inmiddels is de sector ontspoord. Te groot, te veel schuld en 95 procent van het geld blijft in de virtuele economie om er nog meer geld van te maken.</a:t>
            </a:r>
          </a:p>
          <a:p>
            <a:pPr algn="l"/>
            <a:endParaRPr lang="nl-NL" b="0" i="0" dirty="0">
              <a:solidFill>
                <a:srgbClr val="333333"/>
              </a:solidFill>
              <a:effectLst/>
              <a:latin typeface="vpro_vesta"/>
            </a:endParaRPr>
          </a:p>
          <a:p>
            <a:pPr algn="l"/>
            <a:r>
              <a:rPr lang="nl-NL" b="0" i="0" dirty="0">
                <a:solidFill>
                  <a:srgbClr val="333333"/>
                </a:solidFill>
                <a:effectLst/>
                <a:latin typeface="vpro_vesta"/>
              </a:rPr>
              <a:t>Hoe temmen we het beest? Een doorbraak is er nog niet echt, maar wel haarscheurtjes binnen het systeem door initiatieven van onderop, zoals cryptomunten, de snelle groei van duurzame en digitale banken, de opkomst van </a:t>
            </a:r>
            <a:r>
              <a:rPr lang="nl-NL" b="0" i="0" dirty="0" err="1">
                <a:solidFill>
                  <a:srgbClr val="333333"/>
                </a:solidFill>
                <a:effectLst/>
                <a:latin typeface="vpro_vesta"/>
              </a:rPr>
              <a:t>crowdfunding</a:t>
            </a:r>
            <a:r>
              <a:rPr lang="nl-NL" b="0" i="0" dirty="0">
                <a:solidFill>
                  <a:srgbClr val="333333"/>
                </a:solidFill>
                <a:effectLst/>
                <a:latin typeface="vpro_vesta"/>
              </a:rPr>
              <a:t>, de opkomst van </a:t>
            </a:r>
            <a:r>
              <a:rPr lang="nl-NL" b="0" i="0" dirty="0" err="1">
                <a:solidFill>
                  <a:srgbClr val="333333"/>
                </a:solidFill>
                <a:effectLst/>
                <a:latin typeface="vpro_vesta"/>
              </a:rPr>
              <a:t>financiële</a:t>
            </a:r>
            <a:r>
              <a:rPr lang="nl-NL" b="0" i="0" dirty="0">
                <a:solidFill>
                  <a:srgbClr val="333333"/>
                </a:solidFill>
                <a:effectLst/>
                <a:latin typeface="vpro_vesta"/>
              </a:rPr>
              <a:t> </a:t>
            </a:r>
            <a:r>
              <a:rPr lang="nl-NL" b="0" i="0" dirty="0" err="1">
                <a:solidFill>
                  <a:srgbClr val="333333"/>
                </a:solidFill>
                <a:effectLst/>
                <a:latin typeface="vpro_vesta"/>
              </a:rPr>
              <a:t>coöperaties</a:t>
            </a:r>
            <a:r>
              <a:rPr lang="nl-NL" b="0" i="0" dirty="0">
                <a:solidFill>
                  <a:srgbClr val="333333"/>
                </a:solidFill>
                <a:effectLst/>
                <a:latin typeface="vpro_vesta"/>
              </a:rPr>
              <a:t> en decentrale verzekeringsvormen zoals broodfondsen. In elk geval moet het financiële systeem </a:t>
            </a:r>
            <a:r>
              <a:rPr lang="nl-NL" b="0" i="0" dirty="0" err="1">
                <a:solidFill>
                  <a:srgbClr val="333333"/>
                </a:solidFill>
                <a:effectLst/>
                <a:latin typeface="vpro_vesta"/>
              </a:rPr>
              <a:t>diverser</a:t>
            </a:r>
            <a:r>
              <a:rPr lang="nl-NL" b="0" i="0" dirty="0">
                <a:solidFill>
                  <a:srgbClr val="333333"/>
                </a:solidFill>
                <a:effectLst/>
                <a:latin typeface="vpro_vesta"/>
              </a:rPr>
              <a:t> en </a:t>
            </a:r>
            <a:r>
              <a:rPr lang="nl-NL" b="0" i="0" dirty="0" err="1">
                <a:solidFill>
                  <a:srgbClr val="333333"/>
                </a:solidFill>
                <a:effectLst/>
                <a:latin typeface="vpro_vesta"/>
              </a:rPr>
              <a:t>decentraler</a:t>
            </a:r>
            <a:r>
              <a:rPr lang="nl-NL" b="0" i="0" dirty="0">
                <a:solidFill>
                  <a:srgbClr val="333333"/>
                </a:solidFill>
                <a:effectLst/>
                <a:latin typeface="vpro_vesta"/>
              </a:rPr>
              <a:t>. Dat kan door banken op te breken, financiële transacties te belasten en bepaalde financiële producten te verbieden. Zodat de sector weer kan bijdragen aan het creëren van een betere wereld.</a:t>
            </a:r>
          </a:p>
          <a:p>
            <a:endParaRPr lang="nl-NL" dirty="0"/>
          </a:p>
        </p:txBody>
      </p:sp>
      <p:sp>
        <p:nvSpPr>
          <p:cNvPr id="4" name="Tijdelijke aanduiding voor dianummer 3"/>
          <p:cNvSpPr>
            <a:spLocks noGrp="1"/>
          </p:cNvSpPr>
          <p:nvPr>
            <p:ph type="sldNum" sz="quarter" idx="5"/>
          </p:nvPr>
        </p:nvSpPr>
        <p:spPr/>
        <p:txBody>
          <a:bodyPr/>
          <a:lstStyle/>
          <a:p>
            <a:fld id="{EA5A1C72-93C5-4961-B8B1-E1C2B63FAFA5}" type="slidenum">
              <a:rPr lang="nl-NL" smtClean="0"/>
              <a:t>24</a:t>
            </a:fld>
            <a:endParaRPr lang="nl-NL"/>
          </a:p>
        </p:txBody>
      </p:sp>
    </p:spTree>
    <p:extLst>
      <p:ext uri="{BB962C8B-B14F-4D97-AF65-F5344CB8AC3E}">
        <p14:creationId xmlns:p14="http://schemas.microsoft.com/office/powerpoint/2010/main" val="2386180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hlinkClick r:id="rId3"/>
              </a:rPr>
              <a:t>https://nos.nl/artikel/2466531-scp-aanpak-ongelijkheid-gaat-verder-dan-aanpak-armoede</a:t>
            </a:r>
            <a:endParaRPr lang="nl-NL"/>
          </a:p>
          <a:p>
            <a:endParaRPr lang="en-US" dirty="0"/>
          </a:p>
          <a:p>
            <a:r>
              <a:rPr lang="en-US" dirty="0">
                <a:hlinkClick r:id="rId4"/>
              </a:rPr>
              <a:t>https://www.scp.nl/publicaties/publicaties/2023/03/07/eigentijdse-ongelijkheid</a:t>
            </a:r>
            <a:endParaRPr lang="en-US" dirty="0">
              <a:cs typeface="Calibri" panose="020F0502020204030204"/>
              <a:hlinkClick r:id="rId4"/>
            </a:endParaRPr>
          </a:p>
          <a:p>
            <a:endParaRPr lang="en-US" dirty="0">
              <a:cs typeface="Calibri" panose="020F0502020204030204"/>
            </a:endParaRPr>
          </a:p>
          <a:p>
            <a:r>
              <a:rPr lang="en-US" dirty="0" err="1">
                <a:cs typeface="Calibri" panose="020F0502020204030204"/>
              </a:rPr>
              <a:t>Uit</a:t>
            </a:r>
            <a:r>
              <a:rPr lang="en-US" dirty="0">
                <a:cs typeface="Calibri" panose="020F0502020204030204"/>
              </a:rPr>
              <a:t> het </a:t>
            </a:r>
            <a:r>
              <a:rPr lang="en-US" dirty="0" err="1">
                <a:cs typeface="Calibri" panose="020F0502020204030204"/>
              </a:rPr>
              <a:t>onderzoeksrapport</a:t>
            </a:r>
            <a:r>
              <a:rPr lang="en-US" dirty="0">
                <a:cs typeface="Calibri" panose="020F0502020204030204"/>
              </a:rPr>
              <a:t> </a:t>
            </a:r>
            <a:r>
              <a:rPr lang="en-US" dirty="0" err="1">
                <a:cs typeface="Calibri" panose="020F0502020204030204"/>
              </a:rPr>
              <a:t>eigentijdse</a:t>
            </a:r>
            <a:r>
              <a:rPr lang="en-US" dirty="0">
                <a:cs typeface="Calibri" panose="020F0502020204030204"/>
              </a:rPr>
              <a:t> </a:t>
            </a:r>
            <a:r>
              <a:rPr lang="en-US" dirty="0" err="1">
                <a:cs typeface="Calibri" panose="020F0502020204030204"/>
              </a:rPr>
              <a:t>ongelijkheid</a:t>
            </a:r>
            <a:r>
              <a:rPr lang="en-US" dirty="0">
                <a:cs typeface="Calibri" panose="020F0502020204030204"/>
              </a:rPr>
              <a:t>:</a:t>
            </a:r>
          </a:p>
          <a:p>
            <a:r>
              <a:rPr lang="en-US" dirty="0"/>
              <a:t>"</a:t>
            </a:r>
            <a:r>
              <a:rPr lang="en-US" dirty="0" err="1"/>
              <a:t>Kansenongelijkheid</a:t>
            </a:r>
            <a:r>
              <a:rPr lang="en-US" dirty="0"/>
              <a:t> is </a:t>
            </a:r>
            <a:r>
              <a:rPr lang="en-US" dirty="0" err="1"/>
              <a:t>breder</a:t>
            </a:r>
            <a:r>
              <a:rPr lang="en-US" dirty="0"/>
              <a:t> dan </a:t>
            </a:r>
            <a:r>
              <a:rPr lang="en-US" dirty="0" err="1"/>
              <a:t>mensen</a:t>
            </a:r>
            <a:r>
              <a:rPr lang="en-US" dirty="0"/>
              <a:t> </a:t>
            </a:r>
            <a:r>
              <a:rPr lang="en-US" dirty="0" err="1"/>
              <a:t>denken</a:t>
            </a:r>
            <a:r>
              <a:rPr lang="en-US" dirty="0"/>
              <a:t>. Het </a:t>
            </a:r>
            <a:r>
              <a:rPr lang="en-US" dirty="0" err="1"/>
              <a:t>gaat</a:t>
            </a:r>
            <a:r>
              <a:rPr lang="en-US" dirty="0"/>
              <a:t> </a:t>
            </a:r>
            <a:r>
              <a:rPr lang="en-US" dirty="0" err="1"/>
              <a:t>niet</a:t>
            </a:r>
            <a:r>
              <a:rPr lang="en-US" dirty="0"/>
              <a:t> </a:t>
            </a:r>
            <a:r>
              <a:rPr lang="en-US" dirty="0" err="1"/>
              <a:t>alleen</a:t>
            </a:r>
            <a:r>
              <a:rPr lang="en-US" dirty="0"/>
              <a:t> om </a:t>
            </a:r>
            <a:r>
              <a:rPr lang="en-US" dirty="0" err="1"/>
              <a:t>economische</a:t>
            </a:r>
            <a:r>
              <a:rPr lang="en-US" dirty="0"/>
              <a:t> </a:t>
            </a:r>
            <a:r>
              <a:rPr lang="en-US" dirty="0" err="1"/>
              <a:t>verschillen</a:t>
            </a:r>
            <a:r>
              <a:rPr lang="en-US" dirty="0"/>
              <a:t> </a:t>
            </a:r>
            <a:r>
              <a:rPr lang="en-US" dirty="0" err="1"/>
              <a:t>zoals</a:t>
            </a:r>
            <a:r>
              <a:rPr lang="en-US" dirty="0"/>
              <a:t> </a:t>
            </a:r>
            <a:r>
              <a:rPr lang="en-US" dirty="0" err="1"/>
              <a:t>vermogen</a:t>
            </a:r>
            <a:r>
              <a:rPr lang="en-US" dirty="0"/>
              <a:t>, </a:t>
            </a:r>
            <a:r>
              <a:rPr lang="en-US" dirty="0" err="1"/>
              <a:t>inkomen</a:t>
            </a:r>
            <a:r>
              <a:rPr lang="en-US" dirty="0"/>
              <a:t> </a:t>
            </a:r>
            <a:r>
              <a:rPr lang="en-US" dirty="0" err="1"/>
              <a:t>en</a:t>
            </a:r>
            <a:r>
              <a:rPr lang="en-US" dirty="0"/>
              <a:t> </a:t>
            </a:r>
            <a:r>
              <a:rPr lang="en-US" dirty="0" err="1"/>
              <a:t>opleidingsniveau</a:t>
            </a:r>
            <a:r>
              <a:rPr lang="en-US" dirty="0"/>
              <a:t>", </a:t>
            </a:r>
            <a:r>
              <a:rPr lang="en-US" dirty="0" err="1"/>
              <a:t>zegt</a:t>
            </a:r>
            <a:r>
              <a:rPr lang="en-US" dirty="0"/>
              <a:t> Cok Vrooman, </a:t>
            </a:r>
            <a:r>
              <a:rPr lang="en-US" dirty="0" err="1"/>
              <a:t>onderzoeker</a:t>
            </a:r>
            <a:r>
              <a:rPr lang="en-US" dirty="0"/>
              <a:t> </a:t>
            </a:r>
            <a:r>
              <a:rPr lang="en-US" dirty="0" err="1"/>
              <a:t>bij</a:t>
            </a:r>
            <a:r>
              <a:rPr lang="en-US" dirty="0"/>
              <a:t> het SCP. "Het </a:t>
            </a:r>
            <a:r>
              <a:rPr lang="en-US" dirty="0" err="1"/>
              <a:t>gaat</a:t>
            </a:r>
            <a:r>
              <a:rPr lang="en-US" dirty="0"/>
              <a:t> </a:t>
            </a:r>
            <a:r>
              <a:rPr lang="en-US" dirty="0" err="1"/>
              <a:t>ook</a:t>
            </a:r>
            <a:r>
              <a:rPr lang="en-US" dirty="0"/>
              <a:t> om </a:t>
            </a:r>
            <a:r>
              <a:rPr lang="en-US" dirty="0" err="1"/>
              <a:t>wie</a:t>
            </a:r>
            <a:r>
              <a:rPr lang="en-US" dirty="0"/>
              <a:t> je </a:t>
            </a:r>
            <a:r>
              <a:rPr lang="en-US" dirty="0" err="1"/>
              <a:t>kent</a:t>
            </a:r>
            <a:r>
              <a:rPr lang="en-US" dirty="0"/>
              <a:t>: je </a:t>
            </a:r>
            <a:r>
              <a:rPr lang="en-US" dirty="0" err="1"/>
              <a:t>sociale</a:t>
            </a:r>
            <a:r>
              <a:rPr lang="en-US" dirty="0"/>
              <a:t> </a:t>
            </a:r>
            <a:r>
              <a:rPr lang="en-US" dirty="0" err="1"/>
              <a:t>netwerk</a:t>
            </a:r>
            <a:r>
              <a:rPr lang="en-US" dirty="0"/>
              <a:t>, </a:t>
            </a:r>
            <a:r>
              <a:rPr lang="en-US" dirty="0" err="1"/>
              <a:t>waar</a:t>
            </a:r>
            <a:r>
              <a:rPr lang="en-US" dirty="0"/>
              <a:t> je </a:t>
            </a:r>
            <a:r>
              <a:rPr lang="en-US" dirty="0" err="1"/>
              <a:t>bij</a:t>
            </a:r>
            <a:r>
              <a:rPr lang="en-US" dirty="0"/>
              <a:t> past </a:t>
            </a:r>
            <a:r>
              <a:rPr lang="en-US" dirty="0" err="1"/>
              <a:t>en</a:t>
            </a:r>
            <a:r>
              <a:rPr lang="en-US" dirty="0"/>
              <a:t> </a:t>
            </a:r>
            <a:r>
              <a:rPr lang="en-US" dirty="0" err="1"/>
              <a:t>wie</a:t>
            </a:r>
            <a:r>
              <a:rPr lang="en-US" dirty="0"/>
              <a:t> je bent: je </a:t>
            </a:r>
            <a:r>
              <a:rPr lang="en-US" dirty="0" err="1"/>
              <a:t>zogenoemde</a:t>
            </a:r>
            <a:r>
              <a:rPr lang="en-US" dirty="0"/>
              <a:t> </a:t>
            </a:r>
            <a:r>
              <a:rPr lang="en-US" dirty="0" err="1"/>
              <a:t>persoonskapitaal</a:t>
            </a:r>
            <a:r>
              <a:rPr lang="en-US" dirty="0"/>
              <a:t>. Dat is </a:t>
            </a:r>
            <a:r>
              <a:rPr lang="en-US" dirty="0" err="1"/>
              <a:t>een</a:t>
            </a:r>
            <a:r>
              <a:rPr lang="en-US" dirty="0"/>
              <a:t> </a:t>
            </a:r>
            <a:r>
              <a:rPr lang="en-US" dirty="0" err="1"/>
              <a:t>combinatie</a:t>
            </a:r>
            <a:r>
              <a:rPr lang="en-US" dirty="0"/>
              <a:t> van je </a:t>
            </a:r>
            <a:r>
              <a:rPr lang="en-US" dirty="0" err="1"/>
              <a:t>gezondheid</a:t>
            </a:r>
            <a:r>
              <a:rPr lang="en-US" dirty="0"/>
              <a:t> </a:t>
            </a:r>
            <a:r>
              <a:rPr lang="en-US" dirty="0" err="1"/>
              <a:t>en</a:t>
            </a:r>
            <a:r>
              <a:rPr lang="en-US" dirty="0"/>
              <a:t> </a:t>
            </a:r>
            <a:r>
              <a:rPr lang="en-US" dirty="0" err="1"/>
              <a:t>aantrekkelijkheid</a:t>
            </a:r>
            <a:r>
              <a:rPr lang="en-US" dirty="0"/>
              <a:t>."</a:t>
            </a:r>
            <a:endParaRPr lang="en-US" dirty="0">
              <a:cs typeface="Calibri"/>
            </a:endParaRPr>
          </a:p>
          <a:p>
            <a:endParaRPr lang="en-US" dirty="0">
              <a:cs typeface="Calibri"/>
            </a:endParaRPr>
          </a:p>
          <a:p>
            <a:endParaRPr lang="en-US" dirty="0">
              <a:cs typeface="Calibri"/>
            </a:endParaRPr>
          </a:p>
        </p:txBody>
      </p:sp>
      <p:sp>
        <p:nvSpPr>
          <p:cNvPr id="4" name="Tijdelijke aanduiding voor dianummer 3"/>
          <p:cNvSpPr>
            <a:spLocks noGrp="1"/>
          </p:cNvSpPr>
          <p:nvPr>
            <p:ph type="sldNum" sz="quarter" idx="5"/>
          </p:nvPr>
        </p:nvSpPr>
        <p:spPr/>
        <p:txBody>
          <a:bodyPr/>
          <a:lstStyle/>
          <a:p>
            <a:fld id="{EA5A1C72-93C5-4961-B8B1-E1C2B63FAFA5}" type="slidenum">
              <a:rPr lang="nl-NL" smtClean="0"/>
              <a:t>25</a:t>
            </a:fld>
            <a:endParaRPr lang="nl-NL"/>
          </a:p>
        </p:txBody>
      </p:sp>
    </p:spTree>
    <p:extLst>
      <p:ext uri="{BB962C8B-B14F-4D97-AF65-F5344CB8AC3E}">
        <p14:creationId xmlns:p14="http://schemas.microsoft.com/office/powerpoint/2010/main" val="433695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vpro_vesta"/>
              </a:rPr>
              <a:t>Vraag een docent met ervaring hoe die de afgelopen decennia het onderwijs heeft zien veranderen en zij schiet spontaan in een burn-out. Schaalvergroting, bureaucratie en top-down structuren zijn de grote boosdoeners. Of zoals Rotmans schrijft: vroeger had je op de middelbare school een rector, twee conrectoren (die ook les gaven) en een conciërge. Nu heb je een rector, een conrector, een onderwijscoördinator, een onderwijsplanner, onderwijsmonitoren en </a:t>
            </a:r>
            <a:r>
              <a:rPr lang="nl-NL" b="0" i="0" dirty="0" err="1">
                <a:solidFill>
                  <a:srgbClr val="333333"/>
                </a:solidFill>
                <a:effectLst/>
                <a:latin typeface="vpro_vesta"/>
              </a:rPr>
              <a:t>onderzoeksmonitoren</a:t>
            </a:r>
            <a:r>
              <a:rPr lang="nl-NL" b="0" i="0" dirty="0">
                <a:solidFill>
                  <a:srgbClr val="333333"/>
                </a:solidFill>
                <a:effectLst/>
                <a:latin typeface="vpro_vesta"/>
              </a:rPr>
              <a:t>.</a:t>
            </a:r>
          </a:p>
          <a:p>
            <a:pPr algn="l"/>
            <a:r>
              <a:rPr lang="nl-NL" b="0" i="0" dirty="0">
                <a:solidFill>
                  <a:srgbClr val="333333"/>
                </a:solidFill>
                <a:effectLst/>
                <a:latin typeface="vpro_vesta"/>
              </a:rPr>
              <a:t>Het is dan ook geen hogere wiskunde om te bedenken wat er nodig is in het onderwijs: minder managers, meer leraren. Platte en horizontale organisaties met zo weinig mogelijk bureaucratie en overhead. Meer ruimte en vrijheid voor scholen en leraren om hun eigen weg te vinden en te experimenteren.</a:t>
            </a:r>
          </a:p>
          <a:p>
            <a:endParaRPr lang="nl-NL" dirty="0"/>
          </a:p>
          <a:p>
            <a:endParaRPr lang="nl-NL" dirty="0"/>
          </a:p>
          <a:p>
            <a:pPr algn="l"/>
            <a:r>
              <a:rPr lang="nl-NL" b="1" i="0" dirty="0">
                <a:solidFill>
                  <a:srgbClr val="333333"/>
                </a:solidFill>
                <a:effectLst/>
                <a:latin typeface="simplistic_sans"/>
              </a:rPr>
              <a:t>'Schaalvergroting, bureaucratie en top-down structuren zijn de grote boosdoeners'</a:t>
            </a:r>
          </a:p>
          <a:p>
            <a:pPr algn="l"/>
            <a:r>
              <a:rPr lang="nl-NL" b="0" i="0" dirty="0">
                <a:solidFill>
                  <a:srgbClr val="333333"/>
                </a:solidFill>
                <a:effectLst/>
                <a:latin typeface="vpro_vesta"/>
              </a:rPr>
              <a:t>Rotmans ziet een groeiende beweging van onderop die experimenteert in het onderwijs. De overheid kan daarbij het verschil maken door deze onderwijsvernieuwing te omarmen en te helpen opschalen, en dus niet zoals nu vanuit controle en beheersing af te remmen of tegen te werken.</a:t>
            </a:r>
          </a:p>
          <a:p>
            <a:pPr algn="l"/>
            <a:r>
              <a:rPr lang="nl-NL" b="0" i="0" dirty="0">
                <a:solidFill>
                  <a:srgbClr val="333333"/>
                </a:solidFill>
                <a:effectLst/>
                <a:latin typeface="vpro_vesta"/>
              </a:rPr>
              <a:t>Daarnaast is het onderwijs cruciaal om mensen af te leveren die de duurzaamheidstransitie verder kunnen helpen. Rotmans ziet steeds meer voorbeelden van innovatieve campussen waar bedrijven en onderwijsinstellingen nauw samenwerken.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EA5A1C72-93C5-4961-B8B1-E1C2B63FAFA5}" type="slidenum">
              <a:rPr lang="nl-NL" smtClean="0"/>
              <a:t>26</a:t>
            </a:fld>
            <a:endParaRPr lang="nl-NL"/>
          </a:p>
        </p:txBody>
      </p:sp>
    </p:spTree>
    <p:extLst>
      <p:ext uri="{BB962C8B-B14F-4D97-AF65-F5344CB8AC3E}">
        <p14:creationId xmlns:p14="http://schemas.microsoft.com/office/powerpoint/2010/main" val="1874524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vpro_vesta"/>
              </a:rPr>
              <a:t>Net als het onderwijs heeft de zorg de afgelopen decennia geleden onder het zogenaamde new public management: het idee dat publieke instellingen gerund zouden moeten worden zoals commerciële bedrijven, met een focus op schaalvergroting, top-down structuren, ‘efficiëntie’ en meetbare targets. </a:t>
            </a:r>
          </a:p>
          <a:p>
            <a:pPr algn="l"/>
            <a:r>
              <a:rPr lang="nl-NL" b="0" i="0" dirty="0">
                <a:solidFill>
                  <a:srgbClr val="333333"/>
                </a:solidFill>
                <a:effectLst/>
                <a:latin typeface="vpro_vesta"/>
              </a:rPr>
              <a:t>Toch waren het niet spreadsheets, maar zorgmedewerkers die Nederlanders tijdens de coronacrisis op de been hielden. Om hen weer centraal te stellen in een nieuw zorgsysteem moeten bestuurders de behoefte aan controle en beheersing loslaten en het vertrouwen in mensen omarmen. Denk aan meerjarige afspraken met de verzekering in plaats van urenregistratie. Of meer samenwerking tussen ziekenhuizen, verzekeraars en welzijnsorganisaties in plaats van concurrentie.</a:t>
            </a:r>
          </a:p>
          <a:p>
            <a:endParaRPr lang="nl-NL" dirty="0"/>
          </a:p>
        </p:txBody>
      </p:sp>
      <p:sp>
        <p:nvSpPr>
          <p:cNvPr id="4" name="Tijdelijke aanduiding voor dianummer 3"/>
          <p:cNvSpPr>
            <a:spLocks noGrp="1"/>
          </p:cNvSpPr>
          <p:nvPr>
            <p:ph type="sldNum" sz="quarter" idx="5"/>
          </p:nvPr>
        </p:nvSpPr>
        <p:spPr/>
        <p:txBody>
          <a:bodyPr/>
          <a:lstStyle/>
          <a:p>
            <a:fld id="{EA5A1C72-93C5-4961-B8B1-E1C2B63FAFA5}" type="slidenum">
              <a:rPr lang="nl-NL" smtClean="0"/>
              <a:t>27</a:t>
            </a:fld>
            <a:endParaRPr lang="nl-NL"/>
          </a:p>
        </p:txBody>
      </p:sp>
    </p:spTree>
    <p:extLst>
      <p:ext uri="{BB962C8B-B14F-4D97-AF65-F5344CB8AC3E}">
        <p14:creationId xmlns:p14="http://schemas.microsoft.com/office/powerpoint/2010/main" val="929467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vpro_vesta"/>
              </a:rPr>
              <a:t>Top-down of verticaal geleid. Dat is meer in zijn algemeenheid hoe de ordening van onze samenleving eruit ziet, van oudsher opgezet via vakbonden, omroepen, kranten, politieke partijen en banken. Met de komst van het neoliberalisme in de jaren tachtig kwam daar een smak bureaucratie bij, zoals we al zagen in de zorg en het onderwijs.</a:t>
            </a:r>
          </a:p>
          <a:p>
            <a:pPr algn="l"/>
            <a:r>
              <a:rPr lang="nl-NL" b="0" i="0" dirty="0">
                <a:solidFill>
                  <a:srgbClr val="333333"/>
                </a:solidFill>
                <a:effectLst/>
                <a:latin typeface="vpro_vesta"/>
              </a:rPr>
              <a:t>Maatschappelijke instanties zijn daarom log en star geworden. Er zijn inmiddels twee werelden ontstaan: de systeemwereld van managers en bureaucraten en de leefwereld van burgers en professionals die vooral autonomie en vertrouwen nodig hebben. </a:t>
            </a:r>
          </a:p>
          <a:p>
            <a:pPr algn="l"/>
            <a:r>
              <a:rPr lang="nl-NL" b="0" i="0" dirty="0">
                <a:solidFill>
                  <a:srgbClr val="333333"/>
                </a:solidFill>
                <a:effectLst/>
                <a:latin typeface="vpro_vesta"/>
              </a:rPr>
              <a:t>Rotmans ziet - nu nog onder de radar - een groep opkomen van gedreven burgers, ondernemers, sociale en economische entrepreneurs die van onderop de macht zullen overnemen. Een nieuw horizontaal en decentraal sociaal weefsel, met oog voor verschillen én gelijke rechten. De transitie is het best te zien aan de explosie van burgerinitiatieven de afgelopen jaren, met ongeveer één miljoen betrokken mensen. Denk aan energie- of zorgcoöperaties of initiatieven in de cultuur of bouwsector.</a:t>
            </a:r>
          </a:p>
          <a:p>
            <a:endParaRPr lang="nl-NL" dirty="0"/>
          </a:p>
        </p:txBody>
      </p:sp>
      <p:sp>
        <p:nvSpPr>
          <p:cNvPr id="4" name="Tijdelijke aanduiding voor dianummer 3"/>
          <p:cNvSpPr>
            <a:spLocks noGrp="1"/>
          </p:cNvSpPr>
          <p:nvPr>
            <p:ph type="sldNum" sz="quarter" idx="5"/>
          </p:nvPr>
        </p:nvSpPr>
        <p:spPr/>
        <p:txBody>
          <a:bodyPr/>
          <a:lstStyle/>
          <a:p>
            <a:fld id="{EA5A1C72-93C5-4961-B8B1-E1C2B63FAFA5}" type="slidenum">
              <a:rPr lang="nl-NL" smtClean="0"/>
              <a:t>28</a:t>
            </a:fld>
            <a:endParaRPr lang="nl-NL"/>
          </a:p>
        </p:txBody>
      </p:sp>
    </p:spTree>
    <p:extLst>
      <p:ext uri="{BB962C8B-B14F-4D97-AF65-F5344CB8AC3E}">
        <p14:creationId xmlns:p14="http://schemas.microsoft.com/office/powerpoint/2010/main" val="130891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vpro_vesta"/>
              </a:rPr>
              <a:t>Het fascisme is binnengewandeld. Niet per se een gezellige transitie. Rotmans mist nog een goed alternatief of groot verhaal, maar ziet hoop in de talloze experimenten die momenteel plaatsvinden, zoals met burgerberaden, burgerbegrotingen, wijkbegrotingen de G1000 en alle andere democratische experimenten die burgers meer betrokken maken en minder onzeker. Wel moet de politiek deze experimenten serieuzer nemen. De experimenten moeten losbreken van de machthebbende ‘</a:t>
            </a:r>
            <a:r>
              <a:rPr lang="nl-NL" b="0" i="0" dirty="0" err="1">
                <a:solidFill>
                  <a:srgbClr val="333333"/>
                </a:solidFill>
                <a:effectLst/>
                <a:latin typeface="vpro_vesta"/>
              </a:rPr>
              <a:t>meestribbelaars</a:t>
            </a:r>
            <a:r>
              <a:rPr lang="nl-NL" b="0" i="0" dirty="0">
                <a:solidFill>
                  <a:srgbClr val="333333"/>
                </a:solidFill>
                <a:effectLst/>
                <a:latin typeface="vpro_vesta"/>
              </a:rPr>
              <a:t>’, die doen alsof ze radicale verandering willen intussen de vernieuwing tegenhouden.</a:t>
            </a:r>
            <a:endParaRPr lang="nl-NL" dirty="0"/>
          </a:p>
        </p:txBody>
      </p:sp>
      <p:sp>
        <p:nvSpPr>
          <p:cNvPr id="4" name="Tijdelijke aanduiding voor dianummer 3"/>
          <p:cNvSpPr>
            <a:spLocks noGrp="1"/>
          </p:cNvSpPr>
          <p:nvPr>
            <p:ph type="sldNum" sz="quarter" idx="5"/>
          </p:nvPr>
        </p:nvSpPr>
        <p:spPr/>
        <p:txBody>
          <a:bodyPr/>
          <a:lstStyle/>
          <a:p>
            <a:fld id="{EA5A1C72-93C5-4961-B8B1-E1C2B63FAFA5}" type="slidenum">
              <a:rPr lang="nl-NL" smtClean="0"/>
              <a:t>29</a:t>
            </a:fld>
            <a:endParaRPr lang="nl-NL"/>
          </a:p>
        </p:txBody>
      </p:sp>
    </p:spTree>
    <p:extLst>
      <p:ext uri="{BB962C8B-B14F-4D97-AF65-F5344CB8AC3E}">
        <p14:creationId xmlns:p14="http://schemas.microsoft.com/office/powerpoint/2010/main" val="3919124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9B0195E-76A7-463F-84E3-CA7B56E28A28}" type="slidenum">
              <a:rPr lang="nl-NL" smtClean="0"/>
              <a:t>31</a:t>
            </a:fld>
            <a:endParaRPr lang="nl-NL"/>
          </a:p>
        </p:txBody>
      </p:sp>
    </p:spTree>
    <p:extLst>
      <p:ext uri="{BB962C8B-B14F-4D97-AF65-F5344CB8AC3E}">
        <p14:creationId xmlns:p14="http://schemas.microsoft.com/office/powerpoint/2010/main" val="323432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11 Transities van Jan Rotmans:</a:t>
            </a:r>
          </a:p>
          <a:p>
            <a:pPr marL="228600" indent="-228600">
              <a:buAutoNum type="arabicPeriod"/>
            </a:pPr>
            <a:r>
              <a:rPr lang="nl-NL" dirty="0"/>
              <a:t>Energie</a:t>
            </a:r>
          </a:p>
          <a:p>
            <a:pPr marL="228600" indent="-228600">
              <a:buAutoNum type="arabicPeriod"/>
            </a:pPr>
            <a:r>
              <a:rPr lang="nl-NL" dirty="0"/>
              <a:t>Grondstoffen</a:t>
            </a:r>
          </a:p>
          <a:p>
            <a:pPr marL="228600" indent="-228600">
              <a:buAutoNum type="arabicPeriod"/>
            </a:pPr>
            <a:r>
              <a:rPr lang="nl-NL" dirty="0"/>
              <a:t>Landbouw &amp; voedsel</a:t>
            </a:r>
          </a:p>
          <a:p>
            <a:pPr marL="228600" indent="-228600">
              <a:buAutoNum type="arabicPeriod"/>
            </a:pPr>
            <a:r>
              <a:rPr lang="nl-NL" dirty="0"/>
              <a:t>Circulaire transitie</a:t>
            </a:r>
          </a:p>
          <a:p>
            <a:pPr marL="228600" indent="-228600">
              <a:buAutoNum type="arabicPeriod"/>
            </a:pPr>
            <a:r>
              <a:rPr lang="nl-NL" dirty="0"/>
              <a:t>Financieel</a:t>
            </a:r>
          </a:p>
          <a:p>
            <a:pPr marL="228600" indent="-228600">
              <a:buAutoNum type="arabicPeriod"/>
            </a:pPr>
            <a:r>
              <a:rPr lang="nl-NL" dirty="0"/>
              <a:t>Ruimtelijk</a:t>
            </a:r>
          </a:p>
          <a:p>
            <a:pPr marL="228600" indent="-228600">
              <a:buAutoNum type="arabicPeriod"/>
            </a:pPr>
            <a:r>
              <a:rPr lang="nl-NL" dirty="0"/>
              <a:t>Zorg</a:t>
            </a:r>
          </a:p>
          <a:p>
            <a:pPr marL="228600" indent="-228600">
              <a:buAutoNum type="arabicPeriod"/>
            </a:pPr>
            <a:r>
              <a:rPr lang="nl-NL" dirty="0"/>
              <a:t>Onderwijs</a:t>
            </a:r>
          </a:p>
          <a:p>
            <a:pPr marL="228600" indent="-228600">
              <a:buAutoNum type="arabicPeriod"/>
            </a:pPr>
            <a:r>
              <a:rPr lang="nl-NL" dirty="0"/>
              <a:t>Sociaal</a:t>
            </a:r>
          </a:p>
          <a:p>
            <a:pPr marL="228600" indent="-228600">
              <a:buAutoNum type="arabicPeriod"/>
            </a:pPr>
            <a:r>
              <a:rPr lang="nl-NL" dirty="0"/>
              <a:t>Democratie</a:t>
            </a:r>
          </a:p>
          <a:p>
            <a:pPr marL="228600" indent="-228600">
              <a:buAutoNum type="arabicPeriod"/>
            </a:pPr>
            <a:r>
              <a:rPr lang="nl-NL" dirty="0"/>
              <a:t>Persoonlijk </a:t>
            </a:r>
          </a:p>
        </p:txBody>
      </p:sp>
      <p:sp>
        <p:nvSpPr>
          <p:cNvPr id="4" name="Tijdelijke aanduiding voor dianummer 3"/>
          <p:cNvSpPr>
            <a:spLocks noGrp="1"/>
          </p:cNvSpPr>
          <p:nvPr>
            <p:ph type="sldNum" sz="quarter" idx="5"/>
          </p:nvPr>
        </p:nvSpPr>
        <p:spPr/>
        <p:txBody>
          <a:bodyPr/>
          <a:lstStyle/>
          <a:p>
            <a:fld id="{2C8AD9FC-7550-4055-8267-343BF3021B98}" type="slidenum">
              <a:rPr lang="nl-NL" smtClean="0"/>
              <a:t>3</a:t>
            </a:fld>
            <a:endParaRPr lang="nl-NL"/>
          </a:p>
        </p:txBody>
      </p:sp>
    </p:spTree>
    <p:extLst>
      <p:ext uri="{BB962C8B-B14F-4D97-AF65-F5344CB8AC3E}">
        <p14:creationId xmlns:p14="http://schemas.microsoft.com/office/powerpoint/2010/main" val="590573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a:t>Het dominante marktdenken in Nederland zet de spotlights op ondernemerschap. De regeldruk neemt af en het aantal ondernemers stijgt fors. Gedreven door de </a:t>
            </a:r>
            <a:r>
              <a:rPr lang="nl-NL" dirty="0" err="1"/>
              <a:t>grondstoffenschaarste</a:t>
            </a:r>
            <a:r>
              <a:rPr lang="nl-NL" dirty="0"/>
              <a:t>, personeelstekorten en maatschappelijke druk zien zij mogelijkheden om te verdienen aan circulariteit. Bedrijven moéten wel slimmer en efficiënter omgaan met grondstoffen en dat maakt een enorme, met name technologische innovatiekracht los.</a:t>
            </a:r>
          </a:p>
          <a:p>
            <a:pPr marL="228600" indent="-228600">
              <a:buAutoNum type="arabicPeriod"/>
            </a:pPr>
            <a:r>
              <a:rPr lang="nl-NL" dirty="0"/>
              <a:t>De technologische vooruitgang op het gebied van de circulaire economie vergroot het concurrentievermogen van het Nederlandse bedrijfsleven en levert bovendien nieuwe banen op. We zijn niet alleen nationaal maar ook internationaal actief in het kopen, behouden en terugwinnen van materialen. Zo zijn </a:t>
            </a:r>
            <a:r>
              <a:rPr lang="nl-NL" dirty="0" err="1"/>
              <a:t>urban</a:t>
            </a:r>
            <a:r>
              <a:rPr lang="nl-NL" dirty="0"/>
              <a:t> </a:t>
            </a:r>
            <a:r>
              <a:rPr lang="nl-NL" dirty="0" err="1"/>
              <a:t>mining</a:t>
            </a:r>
            <a:r>
              <a:rPr lang="nl-NL" dirty="0"/>
              <a:t> en </a:t>
            </a:r>
            <a:r>
              <a:rPr lang="nl-NL" dirty="0" err="1"/>
              <a:t>reversed</a:t>
            </a:r>
            <a:r>
              <a:rPr lang="nl-NL" dirty="0"/>
              <a:t> </a:t>
            </a:r>
            <a:r>
              <a:rPr lang="nl-NL" dirty="0" err="1"/>
              <a:t>logistics</a:t>
            </a:r>
            <a:r>
              <a:rPr lang="nl-NL" dirty="0"/>
              <a:t> als verdienmodel sterk in opkomst en bieden allerlei ketenregisseurs, ook internationaal, hun diensten aan.</a:t>
            </a:r>
          </a:p>
          <a:p>
            <a:pPr marL="228600" indent="-228600">
              <a:buAutoNum type="arabicPeriod"/>
            </a:pPr>
            <a:r>
              <a:rPr lang="nl-NL" dirty="0"/>
              <a:t>Nederland leidt actief de circulaire bedrijvigheid in andere landen; vanwege onze kennis van ketens en implementatie hebben wij een voorsprong en pakken we onze rol als circulaire koploper. Een sterke lobby van vooral Nederlandse bedrijven heeft er bijvoorbeeld voor gezorgd dat grondstoffenpaspoorten in Europa niet meer weg te denken zijn. En de Rotterdamse en Amsterdamse haven zorgen voor logistieke oplossingen en technologische innovatie.</a:t>
            </a:r>
          </a:p>
          <a:p>
            <a:pPr marL="0" indent="0">
              <a:buNone/>
            </a:pPr>
            <a:endParaRPr lang="nl-NL" dirty="0"/>
          </a:p>
          <a:p>
            <a:pPr marL="0" indent="0">
              <a:buNone/>
            </a:pPr>
            <a:endParaRPr lang="nl-NL" dirty="0"/>
          </a:p>
          <a:p>
            <a:pPr marL="0" indent="0">
              <a:buNone/>
            </a:pPr>
            <a:r>
              <a:rPr lang="nl-NL" b="1" dirty="0"/>
              <a:t>Zo gaan we werken:</a:t>
            </a:r>
          </a:p>
          <a:p>
            <a:pPr marL="0" indent="0">
              <a:buNone/>
            </a:pPr>
            <a:r>
              <a:rPr lang="nl-NL" dirty="0"/>
              <a:t>Niets lijkt een bloeiende economie in de weg te staan. Ware het niet dat het nijpende </a:t>
            </a:r>
            <a:r>
              <a:rPr lang="nl-NL" b="1" dirty="0"/>
              <a:t>personeelstekort</a:t>
            </a:r>
            <a:r>
              <a:rPr lang="nl-NL" dirty="0"/>
              <a:t> een regelrechte </a:t>
            </a:r>
            <a:r>
              <a:rPr lang="nl-NL" dirty="0" err="1"/>
              <a:t>dealbreaker</a:t>
            </a:r>
            <a:r>
              <a:rPr lang="nl-NL" dirty="0"/>
              <a:t> is. ‘Menselijk kapitaal’ heeft een geheel nieuwe lading gekregen; het </a:t>
            </a:r>
            <a:r>
              <a:rPr lang="nl-NL" b="1" dirty="0"/>
              <a:t>aantrekken</a:t>
            </a:r>
            <a:r>
              <a:rPr lang="nl-NL" dirty="0"/>
              <a:t> en </a:t>
            </a:r>
            <a:r>
              <a:rPr lang="nl-NL" b="1" dirty="0"/>
              <a:t>benutten</a:t>
            </a:r>
            <a:r>
              <a:rPr lang="nl-NL" dirty="0"/>
              <a:t> van </a:t>
            </a:r>
            <a:r>
              <a:rPr lang="nl-NL" b="1" dirty="0"/>
              <a:t>talent</a:t>
            </a:r>
            <a:r>
              <a:rPr lang="nl-NL" dirty="0"/>
              <a:t> is </a:t>
            </a:r>
            <a:r>
              <a:rPr lang="nl-NL" b="1" dirty="0"/>
              <a:t>noodzakelijk</a:t>
            </a:r>
            <a:r>
              <a:rPr lang="nl-NL" dirty="0"/>
              <a:t> om überhaupt te kunnen blijven groeien. Dit heeft de positie van werknemers versterkt.</a:t>
            </a:r>
          </a:p>
          <a:p>
            <a:pPr marL="0" indent="0">
              <a:buNone/>
            </a:pPr>
            <a:endParaRPr lang="nl-NL" dirty="0"/>
          </a:p>
          <a:p>
            <a:pPr marL="0" indent="0">
              <a:buNone/>
            </a:pPr>
            <a:r>
              <a:rPr lang="nl-NL" dirty="0"/>
              <a:t>Om onze koppositie te behouden en steeds nieuwe innovaties te </a:t>
            </a:r>
            <a:r>
              <a:rPr lang="nl-NL" b="1" dirty="0"/>
              <a:t>ontwikkelen</a:t>
            </a:r>
            <a:r>
              <a:rPr lang="nl-NL" dirty="0"/>
              <a:t> is de rol van bedrijven groot, in relatie tot </a:t>
            </a:r>
            <a:r>
              <a:rPr lang="nl-NL" b="1" dirty="0"/>
              <a:t>onderwijs</a:t>
            </a:r>
            <a:r>
              <a:rPr lang="nl-NL" dirty="0"/>
              <a:t> en </a:t>
            </a:r>
            <a:r>
              <a:rPr lang="nl-NL" b="1" dirty="0"/>
              <a:t>wetenschap</a:t>
            </a:r>
            <a:r>
              <a:rPr lang="nl-NL" dirty="0"/>
              <a:t>. Zo krijgen kinderen al op jonge leeftijd les in ondernemen  </a:t>
            </a:r>
            <a:r>
              <a:rPr lang="nl-NL" b="1" dirty="0"/>
              <a:t>bedrijven</a:t>
            </a:r>
            <a:r>
              <a:rPr lang="nl-NL" dirty="0"/>
              <a:t> nemen dit deel van het curriculum voor hun rekening.</a:t>
            </a:r>
          </a:p>
          <a:p>
            <a:pPr marL="0" indent="0">
              <a:buNone/>
            </a:pPr>
            <a:endParaRPr lang="nl-NL" dirty="0"/>
          </a:p>
          <a:p>
            <a:pPr marL="0" indent="0">
              <a:buNone/>
            </a:pPr>
            <a:r>
              <a:rPr lang="nl-NL" dirty="0"/>
              <a:t>De </a:t>
            </a:r>
            <a:r>
              <a:rPr lang="nl-NL" b="1" dirty="0"/>
              <a:t>ondernemende</a:t>
            </a:r>
            <a:r>
              <a:rPr lang="nl-NL" dirty="0"/>
              <a:t> </a:t>
            </a:r>
            <a:r>
              <a:rPr lang="nl-NL" b="1" dirty="0"/>
              <a:t>mentaliteit</a:t>
            </a:r>
            <a:r>
              <a:rPr lang="nl-NL" dirty="0"/>
              <a:t> maakt dat de maatschappij sterk gericht is op </a:t>
            </a:r>
            <a:r>
              <a:rPr lang="nl-NL" b="1" dirty="0"/>
              <a:t>individuele</a:t>
            </a:r>
            <a:r>
              <a:rPr lang="nl-NL" dirty="0"/>
              <a:t> </a:t>
            </a:r>
            <a:r>
              <a:rPr lang="nl-NL" b="1" dirty="0"/>
              <a:t>groei</a:t>
            </a:r>
            <a:r>
              <a:rPr lang="nl-NL" dirty="0"/>
              <a:t>. Identiteit wordt vooral ontleend aan werk en het bijdragen aan de (groene) groei. </a:t>
            </a:r>
            <a:r>
              <a:rPr lang="nl-NL" b="1" dirty="0"/>
              <a:t>Mensen</a:t>
            </a:r>
            <a:r>
              <a:rPr lang="nl-NL" dirty="0"/>
              <a:t> </a:t>
            </a:r>
            <a:r>
              <a:rPr lang="nl-NL" b="1" dirty="0"/>
              <a:t>ervaren</a:t>
            </a:r>
            <a:r>
              <a:rPr lang="nl-NL" dirty="0"/>
              <a:t> een </a:t>
            </a:r>
            <a:r>
              <a:rPr lang="nl-NL" b="1" dirty="0"/>
              <a:t>hoge</a:t>
            </a:r>
            <a:r>
              <a:rPr lang="nl-NL" dirty="0"/>
              <a:t> </a:t>
            </a:r>
            <a:r>
              <a:rPr lang="nl-NL" b="1" dirty="0"/>
              <a:t>prestatiedruk</a:t>
            </a:r>
            <a:r>
              <a:rPr lang="nl-NL" dirty="0"/>
              <a:t> en zijn daarin vooral op </a:t>
            </a:r>
            <a:r>
              <a:rPr lang="nl-NL" b="1" dirty="0"/>
              <a:t>zichzelf</a:t>
            </a:r>
            <a:r>
              <a:rPr lang="nl-NL" dirty="0"/>
              <a:t> </a:t>
            </a:r>
            <a:r>
              <a:rPr lang="nl-NL" b="1" dirty="0"/>
              <a:t>aangewezen</a:t>
            </a:r>
            <a:r>
              <a:rPr lang="nl-NL" dirty="0"/>
              <a:t>; falen is geen optie.</a:t>
            </a:r>
          </a:p>
          <a:p>
            <a:pPr marL="0" indent="0">
              <a:buNone/>
            </a:pPr>
            <a:endParaRPr lang="nl-NL" dirty="0"/>
          </a:p>
          <a:p>
            <a:pPr marL="0" indent="0">
              <a:buNone/>
            </a:pPr>
            <a:r>
              <a:rPr lang="nl-NL" dirty="0"/>
              <a:t>De </a:t>
            </a:r>
            <a:r>
              <a:rPr lang="nl-NL" b="1" dirty="0"/>
              <a:t>prestatiedruk</a:t>
            </a:r>
            <a:r>
              <a:rPr lang="nl-NL" dirty="0"/>
              <a:t>, de </a:t>
            </a:r>
            <a:r>
              <a:rPr lang="nl-NL" b="1" dirty="0"/>
              <a:t>voortdurende</a:t>
            </a:r>
            <a:r>
              <a:rPr lang="nl-NL" dirty="0"/>
              <a:t> </a:t>
            </a:r>
            <a:r>
              <a:rPr lang="nl-NL" b="1" dirty="0"/>
              <a:t>krapte</a:t>
            </a:r>
            <a:r>
              <a:rPr lang="nl-NL" dirty="0"/>
              <a:t> en de </a:t>
            </a:r>
            <a:r>
              <a:rPr lang="nl-NL" b="1" dirty="0"/>
              <a:t>burn-outgolven</a:t>
            </a:r>
            <a:r>
              <a:rPr lang="nl-NL" dirty="0"/>
              <a:t> leiden vanaf de jaren dertig tot </a:t>
            </a:r>
            <a:r>
              <a:rPr lang="nl-NL" b="1" dirty="0"/>
              <a:t>toenemende</a:t>
            </a:r>
            <a:r>
              <a:rPr lang="nl-NL" dirty="0"/>
              <a:t> </a:t>
            </a:r>
            <a:r>
              <a:rPr lang="nl-NL" b="1" dirty="0"/>
              <a:t>sociale</a:t>
            </a:r>
            <a:r>
              <a:rPr lang="nl-NL" dirty="0"/>
              <a:t> </a:t>
            </a:r>
            <a:r>
              <a:rPr lang="nl-NL" b="1" dirty="0"/>
              <a:t>onrust</a:t>
            </a:r>
            <a:r>
              <a:rPr lang="nl-NL" dirty="0"/>
              <a:t>. Een groep mensen kan (of wil) niet meekomen in de door marktdenken gedomineerde economie. Voor hen is nauwelijks een vangnet. Zij gaan dan ook </a:t>
            </a:r>
            <a:r>
              <a:rPr lang="nl-NL" b="1" dirty="0"/>
              <a:t>protesteren</a:t>
            </a:r>
            <a:r>
              <a:rPr lang="nl-NL" dirty="0"/>
              <a:t> – niet tegen de overheid, maar </a:t>
            </a:r>
            <a:r>
              <a:rPr lang="nl-NL" b="1" dirty="0"/>
              <a:t>tegen</a:t>
            </a:r>
            <a:r>
              <a:rPr lang="nl-NL" dirty="0"/>
              <a:t> </a:t>
            </a:r>
            <a:r>
              <a:rPr lang="nl-NL" b="1" dirty="0"/>
              <a:t>ondernemers</a:t>
            </a:r>
            <a:r>
              <a:rPr lang="nl-NL" dirty="0"/>
              <a:t>. </a:t>
            </a:r>
          </a:p>
          <a:p>
            <a:pPr marL="0" indent="0">
              <a:buNone/>
            </a:pPr>
            <a:endParaRPr lang="nl-NL" dirty="0"/>
          </a:p>
          <a:p>
            <a:pPr marL="0" indent="0">
              <a:buNone/>
            </a:pPr>
            <a:r>
              <a:rPr lang="nl-NL" dirty="0"/>
              <a:t>Ook qua </a:t>
            </a:r>
            <a:r>
              <a:rPr lang="nl-NL" b="1" dirty="0"/>
              <a:t>ontwikkeling</a:t>
            </a:r>
            <a:r>
              <a:rPr lang="nl-NL" dirty="0"/>
              <a:t> moeten </a:t>
            </a:r>
            <a:r>
              <a:rPr lang="nl-NL" b="1" dirty="0"/>
              <a:t>individuen</a:t>
            </a:r>
            <a:r>
              <a:rPr lang="nl-NL" dirty="0"/>
              <a:t> eigen </a:t>
            </a:r>
            <a:r>
              <a:rPr lang="nl-NL" b="1" dirty="0"/>
              <a:t>verantwoordelijkheid</a:t>
            </a:r>
            <a:r>
              <a:rPr lang="nl-NL" dirty="0"/>
              <a:t> </a:t>
            </a:r>
            <a:r>
              <a:rPr lang="nl-NL" b="1" dirty="0"/>
              <a:t>nemen</a:t>
            </a:r>
            <a:r>
              <a:rPr lang="nl-NL" dirty="0"/>
              <a:t>. Succes in je carrière wordt bepaald door de mate waarin je je kunt aanpassen aan deze liberale, groene markt: </a:t>
            </a:r>
            <a:r>
              <a:rPr lang="nl-NL" b="1" dirty="0"/>
              <a:t>alleen</a:t>
            </a:r>
            <a:r>
              <a:rPr lang="nl-NL" dirty="0"/>
              <a:t> als je </a:t>
            </a:r>
            <a:r>
              <a:rPr lang="nl-NL" b="1" dirty="0"/>
              <a:t>leert</a:t>
            </a:r>
            <a:r>
              <a:rPr lang="nl-NL" dirty="0"/>
              <a:t> </a:t>
            </a:r>
            <a:r>
              <a:rPr lang="nl-NL" b="1" dirty="0"/>
              <a:t>leren</a:t>
            </a:r>
            <a:r>
              <a:rPr lang="nl-NL" dirty="0"/>
              <a:t> </a:t>
            </a:r>
            <a:r>
              <a:rPr lang="nl-NL" b="1" dirty="0"/>
              <a:t>kun</a:t>
            </a:r>
            <a:r>
              <a:rPr lang="nl-NL" dirty="0"/>
              <a:t> </a:t>
            </a:r>
            <a:r>
              <a:rPr lang="nl-NL" b="1" dirty="0"/>
              <a:t>je</a:t>
            </a:r>
            <a:r>
              <a:rPr lang="nl-NL" dirty="0"/>
              <a:t> </a:t>
            </a:r>
            <a:r>
              <a:rPr lang="nl-NL" b="1" dirty="0"/>
              <a:t>meedoen.</a:t>
            </a:r>
          </a:p>
          <a:p>
            <a:pPr marL="0" indent="0">
              <a:buNone/>
            </a:pPr>
            <a:endParaRPr lang="nl-NL" b="1" dirty="0"/>
          </a:p>
          <a:p>
            <a:pPr marL="0" indent="0">
              <a:buNone/>
            </a:pPr>
            <a:endParaRPr lang="nl-NL" b="1" dirty="0"/>
          </a:p>
          <a:p>
            <a:pPr marL="0" indent="0">
              <a:buNone/>
            </a:pPr>
            <a:endParaRPr lang="nl-NL" dirty="0"/>
          </a:p>
          <a:p>
            <a:pPr marL="0" indent="0">
              <a:buNone/>
            </a:pPr>
            <a:endParaRPr lang="nl-NL" dirty="0"/>
          </a:p>
        </p:txBody>
      </p:sp>
      <p:sp>
        <p:nvSpPr>
          <p:cNvPr id="4" name="Tijdelijke aanduiding voor dianummer 3"/>
          <p:cNvSpPr>
            <a:spLocks noGrp="1"/>
          </p:cNvSpPr>
          <p:nvPr>
            <p:ph type="sldNum" sz="quarter" idx="5"/>
          </p:nvPr>
        </p:nvSpPr>
        <p:spPr/>
        <p:txBody>
          <a:bodyPr/>
          <a:lstStyle/>
          <a:p>
            <a:fld id="{2340D42A-8723-4277-A1FD-7964DCFA25DA}" type="slidenum">
              <a:rPr lang="nl-NL" smtClean="0"/>
              <a:t>37</a:t>
            </a:fld>
            <a:endParaRPr lang="nl-NL"/>
          </a:p>
        </p:txBody>
      </p:sp>
    </p:spTree>
    <p:extLst>
      <p:ext uri="{BB962C8B-B14F-4D97-AF65-F5344CB8AC3E}">
        <p14:creationId xmlns:p14="http://schemas.microsoft.com/office/powerpoint/2010/main" val="2658579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a:t>De ambitie om klimaatverandering – en dus ook grondstofverspilling – gezamenlijk aan te pakken gaat fundamenteel omhoog. Bezorgde burgers en </a:t>
            </a:r>
            <a:r>
              <a:rPr lang="nl-NL" dirty="0" err="1"/>
              <a:t>koplopende</a:t>
            </a:r>
            <a:r>
              <a:rPr lang="nl-NL" dirty="0"/>
              <a:t> bedrijven zien de problematiek en de immense opgave en doen met hun lobby- en stemgedrag een appel op de overheid. Ze eisen onder meer oplossingen voor internationale afvalstromen en de handel daarin. Dit geeft mede richting aan het nieuwe </a:t>
            </a:r>
            <a:r>
              <a:rPr lang="nl-NL" dirty="0" err="1"/>
              <a:t>Missiegedreven</a:t>
            </a:r>
            <a:r>
              <a:rPr lang="nl-NL" dirty="0"/>
              <a:t> Topsectorenbeleid. Het ministerie van Economische Zaken en Klimaat maakt plaats voor het ministerie van Circulaire Economie en Klimaat en partijen die het klimaatprobleem onderschrijven vormen met een ruime meerderheid een nieuw kabinet.</a:t>
            </a:r>
          </a:p>
          <a:p>
            <a:pPr marL="228600" indent="-228600">
              <a:buAutoNum type="arabicPeriod"/>
            </a:pPr>
            <a:r>
              <a:rPr lang="nl-NL" dirty="0"/>
              <a:t>De lineaire economie raakt internationaal uit de gratie. Vergelijkbaar met kinderarbeid, waarvan op een zeker moment wereldwijd werd gezegd ‘dat accepteren we niet meer’, gaat ook lineair produceren in de ban. Aangezien China het zich als een van de drie wereldmachten kan permitteren om zijn vele grondstoffen voor zichzelf te houden, zoeken de andere twee, de VS en Europa, elkaar op. Samen vormen ze een zogeheten </a:t>
            </a:r>
            <a:r>
              <a:rPr lang="nl-NL" dirty="0" err="1"/>
              <a:t>Raworthcoalitie</a:t>
            </a:r>
            <a:r>
              <a:rPr lang="nl-NL" dirty="0"/>
              <a:t>: een motor voor een rechtvaardige, circulaire economie.</a:t>
            </a:r>
          </a:p>
          <a:p>
            <a:pPr marL="228600" indent="-228600">
              <a:buAutoNum type="arabicPeriod"/>
            </a:pPr>
            <a:r>
              <a:rPr lang="nl-NL" dirty="0"/>
              <a:t>Vanuit die internationale context grijpt de nieuwe regering stevig in op </a:t>
            </a:r>
            <a:r>
              <a:rPr lang="nl-NL" dirty="0" err="1"/>
              <a:t>nietduurzame</a:t>
            </a:r>
            <a:r>
              <a:rPr lang="nl-NL" dirty="0"/>
              <a:t> en niet-circulaire producten en processen: die worden verboden of belast. Ook wordt in EU-verband het gebruik van grondstoffen hoger belast; met de opbrengsten worden koploperbedrijven en innovaties gestimuleerd. Zo wordt er flink geïnvesteerd in versnellingsprogramma’s waarin bedrijven van elkaar leren en kennis ontwikkelen. Ook in netwerken die nu al bestaan, vergelijkbaar met het Techniekpact. </a:t>
            </a:r>
          </a:p>
          <a:p>
            <a:pPr marL="0" indent="0">
              <a:buNone/>
            </a:pPr>
            <a:endParaRPr lang="nl-NL" dirty="0"/>
          </a:p>
          <a:p>
            <a:pPr marL="0" indent="0">
              <a:buNone/>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Zo gaan we werken:</a:t>
            </a:r>
            <a:endParaRPr lang="nl-NL" dirty="0"/>
          </a:p>
          <a:p>
            <a:pPr marL="0" indent="0">
              <a:buNone/>
            </a:pPr>
            <a:r>
              <a:rPr lang="nl-NL" dirty="0"/>
              <a:t>Belangrijker, de </a:t>
            </a:r>
            <a:r>
              <a:rPr lang="nl-NL" b="1" dirty="0"/>
              <a:t>circulaire</a:t>
            </a:r>
            <a:r>
              <a:rPr lang="nl-NL" dirty="0"/>
              <a:t>, </a:t>
            </a:r>
            <a:r>
              <a:rPr lang="nl-NL" b="1" dirty="0"/>
              <a:t>duurzame</a:t>
            </a:r>
            <a:r>
              <a:rPr lang="nl-NL" dirty="0"/>
              <a:t>, </a:t>
            </a:r>
            <a:r>
              <a:rPr lang="nl-NL" b="1" dirty="0"/>
              <a:t>groene</a:t>
            </a:r>
            <a:r>
              <a:rPr lang="nl-NL" dirty="0"/>
              <a:t> </a:t>
            </a:r>
            <a:r>
              <a:rPr lang="nl-NL" b="1" dirty="0"/>
              <a:t>economie</a:t>
            </a:r>
            <a:r>
              <a:rPr lang="nl-NL" dirty="0"/>
              <a:t> wordt </a:t>
            </a:r>
            <a:r>
              <a:rPr lang="nl-NL" b="1" dirty="0"/>
              <a:t>intrinsiek</a:t>
            </a:r>
            <a:r>
              <a:rPr lang="nl-NL" dirty="0"/>
              <a:t> </a:t>
            </a:r>
            <a:r>
              <a:rPr lang="nl-NL" b="1" dirty="0"/>
              <a:t>hoger</a:t>
            </a:r>
            <a:r>
              <a:rPr lang="nl-NL" dirty="0"/>
              <a:t> </a:t>
            </a:r>
            <a:r>
              <a:rPr lang="nl-NL" b="1" dirty="0"/>
              <a:t>gewaardeerd</a:t>
            </a:r>
            <a:r>
              <a:rPr lang="nl-NL" dirty="0"/>
              <a:t>. Bij bedrijven met een circulair businessmodel staan de trainees dan ook te dringen voor de poort, terwijl spelers in de </a:t>
            </a:r>
            <a:r>
              <a:rPr lang="nl-NL" b="1" dirty="0"/>
              <a:t>lineaire</a:t>
            </a:r>
            <a:r>
              <a:rPr lang="nl-NL" dirty="0"/>
              <a:t> wereld </a:t>
            </a:r>
            <a:r>
              <a:rPr lang="nl-NL" b="1" dirty="0"/>
              <a:t>problemen</a:t>
            </a:r>
            <a:r>
              <a:rPr lang="nl-NL" dirty="0"/>
              <a:t> hebben om </a:t>
            </a:r>
            <a:r>
              <a:rPr lang="nl-NL" b="1" dirty="0"/>
              <a:t>talent</a:t>
            </a:r>
            <a:r>
              <a:rPr lang="nl-NL" dirty="0"/>
              <a:t> </a:t>
            </a:r>
            <a:r>
              <a:rPr lang="nl-NL" b="1" dirty="0"/>
              <a:t>aan</a:t>
            </a:r>
            <a:r>
              <a:rPr lang="nl-NL" dirty="0"/>
              <a:t> </a:t>
            </a:r>
            <a:r>
              <a:rPr lang="nl-NL" b="1" dirty="0"/>
              <a:t>te</a:t>
            </a:r>
            <a:r>
              <a:rPr lang="nl-NL" dirty="0"/>
              <a:t> </a:t>
            </a:r>
            <a:r>
              <a:rPr lang="nl-NL" b="1" dirty="0"/>
              <a:t>trekken</a:t>
            </a:r>
            <a:r>
              <a:rPr lang="nl-NL" dirty="0"/>
              <a:t>.</a:t>
            </a:r>
          </a:p>
          <a:p>
            <a:endParaRPr lang="nl-NL" dirty="0"/>
          </a:p>
          <a:p>
            <a:r>
              <a:rPr lang="nl-NL" dirty="0"/>
              <a:t>De mentaliteitsverschuiving naar het lang behouden van spullen zorgt voor fors meer werkgelegenheid op het gebied van reparatie en bijvoorbeeld het uitzoeken van statiegeldgoederen. Een groot deel van deze vacatures wordt ingevuld door mensen met een afstand tot de arbeidsmarkt. Banen in de circulaire economie krijgen meer aanzien: een vuilnisman heet nu ‘grondstoffencollecteur’ </a:t>
            </a:r>
          </a:p>
          <a:p>
            <a:endParaRPr lang="nl-NL" dirty="0"/>
          </a:p>
          <a:p>
            <a:r>
              <a:rPr lang="nl-NL" dirty="0"/>
              <a:t>De arbeidsmarkt blijft echter krap. Omdat veel mensen niet de juiste vaardigheden hebben voor de circulaire economie, luiden ondernemers de noodklok. Dankzij de koppeling tussen verschillende publieke en private budgetten komt er een Leven Lang Leren-budget van jaarlijks tienduizenden euro’s per persoon, speciaal voor bij- en omscholing naar circulaire banen</a:t>
            </a:r>
          </a:p>
          <a:p>
            <a:endParaRPr lang="nl-NL" dirty="0"/>
          </a:p>
          <a:p>
            <a:r>
              <a:rPr lang="nl-NL" dirty="0"/>
              <a:t>Er wordt tegelijkertijd geïnvesteerd in onderwijsinnovatie: arbeidsmarkt en onderwijs gaan nauwer samenwerken, zodat circulaire innovaties sneller naar de markt gebracht kunnen worden.</a:t>
            </a:r>
          </a:p>
        </p:txBody>
      </p:sp>
      <p:sp>
        <p:nvSpPr>
          <p:cNvPr id="4" name="Tijdelijke aanduiding voor dianummer 3"/>
          <p:cNvSpPr>
            <a:spLocks noGrp="1"/>
          </p:cNvSpPr>
          <p:nvPr>
            <p:ph type="sldNum" sz="quarter" idx="5"/>
          </p:nvPr>
        </p:nvSpPr>
        <p:spPr/>
        <p:txBody>
          <a:bodyPr/>
          <a:lstStyle/>
          <a:p>
            <a:fld id="{2340D42A-8723-4277-A1FD-7964DCFA25DA}" type="slidenum">
              <a:rPr lang="nl-NL" smtClean="0"/>
              <a:t>38</a:t>
            </a:fld>
            <a:endParaRPr lang="nl-NL"/>
          </a:p>
        </p:txBody>
      </p:sp>
    </p:spTree>
    <p:extLst>
      <p:ext uri="{BB962C8B-B14F-4D97-AF65-F5344CB8AC3E}">
        <p14:creationId xmlns:p14="http://schemas.microsoft.com/office/powerpoint/2010/main" val="3686233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dirty="0"/>
              <a:t>Het roerige internationale speelveld zorgt ervoor dat de Nederlandse politiek, vanwege haar nationalistisch zakenkabinet, de EU en ook de </a:t>
            </a:r>
            <a:r>
              <a:rPr lang="nl-NL" dirty="0" err="1"/>
              <a:t>SDG’s</a:t>
            </a:r>
            <a:r>
              <a:rPr lang="nl-NL" dirty="0"/>
              <a:t> links laat liggen. We richten ons sterk op ons eigen land. ‘Nederlanders eerst’ is het mantra, waarbij we binnen de landsgrenzen goed voor elkaar zorgen: als reactie op de afkalvende geïnstitutionaliseerde sociale zekerheid trekken mensen, soms noodgedwongen, meer naar elkaar toe. Niet alleen economisch, maar ook sociaal richten mensen zich meer op directe relaties en familie. </a:t>
            </a:r>
            <a:endParaRPr lang="nl-NL"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dirty="0"/>
              <a:t>Om voor grondstoffen niet afhankelijk te zijn van het buitenland, zetten bedrijven vol in op circulaire strategieën, vooral gedacht vanuit de in ons land beschikbare materialen. Dat brengt ook weer veel concurrentie en innovatie met zich mee. We willen het liefst gesloten kringlopen in Nederland zelf creëren, bij voorkeur op regionaal of lokaal niveau. Circulaire businessmodellen worden al snel rendabel doordat grondstofprijzen nationaal en internationaal de pan uitrijzen. </a:t>
            </a:r>
            <a:endParaRPr lang="nl-NL"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dirty="0"/>
              <a:t>Nederland is goed in het benutten van biotische grondstoffen in de landbouw en ook de bouw ontwikkelt zich op nationaal niveau door naar een circulaire sector. We kunnen echter niet alles nationaal oplossen; daarvoor hebben we niet genoeg materialen, ruimte om die te produceren en op te slaan, en werknemers. We sluiten daarom bilaterale deals met andere landen die wel grondstoffen, ruimte en werknemers hebben. Daarbij kijken we ook naar goedkope werkkrachten in het buitenland die het praktische werk voor ons willen opknappen, zonder veel aandacht te besteden aan goede arbeidsomstandigheden.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dirty="0"/>
              <a:t>Naast onze lokale circulaire economie verkopen we via de bilaterale deals kennis en innovatie over de circulaire economie in het buitenland. Onze (technische en systemische) kennis wordt een van de weinige exportproducten en de belangrijkste inkomstenbron die onze economie draaiende houdt. Externe financiering, zoals door </a:t>
            </a:r>
            <a:r>
              <a:rPr lang="nl-NL" dirty="0" err="1"/>
              <a:t>crowdfunding</a:t>
            </a:r>
            <a:r>
              <a:rPr lang="nl-NL" dirty="0"/>
              <a:t> en (internationale) durfinvesteerders, draagt bij aan het ontwikkelen van die kennis. Vermogende Nederlanders worden zelfs expliciet opgeroepen om mee te investeren in circulaire innovatie.</a:t>
            </a:r>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Zo gaan we werken:</a:t>
            </a:r>
            <a:br>
              <a:rPr lang="nl-NL" b="1" dirty="0"/>
            </a:br>
            <a:r>
              <a:rPr lang="nl-NL" dirty="0"/>
              <a:t>Door het tekort aan werknemers – de circulaire economie vraagt meer arbeidskrachten en we laten weinig mensen van buiten toe – is de werkdruk hoog en de werkweek lang: 45 uur. De productiviteit per werknemer moet omhoog, wat de werkprivébalans onder druk zet. Innovatieve oplossingen voor dit probleem blijven uit. Arbeid is erg gewild, al profiteren werknemers daar nauwelijks van.</a:t>
            </a:r>
            <a:endParaRPr lang="nl-NL" b="1" dirty="0"/>
          </a:p>
          <a:p>
            <a:endParaRPr lang="nl-NL" dirty="0"/>
          </a:p>
          <a:p>
            <a:r>
              <a:rPr lang="nl-NL" dirty="0"/>
              <a:t>Niet alleen producten maar ook diensten, zoals het inhuren van een loodgieter, zijn door het tekort aan mensen erg duur geworden. Het feit dat een buurman je lekkende kraan repareert, is daarom een belangrijk onderdeel van de informele economie en kenmerkend voor de nieuwe lokale sociale cohesie. Mantelzorgers worden bovendien betaald door zorgverzekeraars. </a:t>
            </a:r>
          </a:p>
          <a:p>
            <a:endParaRPr lang="nl-NL" dirty="0"/>
          </a:p>
          <a:p>
            <a:r>
              <a:rPr lang="nl-NL" dirty="0"/>
              <a:t>Human </a:t>
            </a:r>
            <a:r>
              <a:rPr lang="nl-NL" dirty="0" err="1"/>
              <a:t>capital</a:t>
            </a:r>
            <a:r>
              <a:rPr lang="nl-NL" dirty="0"/>
              <a:t> is dus van groot belang voor bedrijven. Om meer werknemers te ‘creëren’ worden jongeren verleid eerder de arbeidsmarkt op te gaan. Ook vanwege het lerarentekort is er relatief weinig scholing aan de voorkant en veel meer </a:t>
            </a:r>
            <a:r>
              <a:rPr lang="nl-NL" dirty="0" err="1"/>
              <a:t>learning</a:t>
            </a:r>
            <a:r>
              <a:rPr lang="nl-NL" dirty="0"/>
              <a:t> on </a:t>
            </a:r>
            <a:r>
              <a:rPr lang="nl-NL" dirty="0" err="1"/>
              <a:t>the</a:t>
            </a:r>
            <a:r>
              <a:rPr lang="nl-NL" dirty="0"/>
              <a:t> job. Vmbo-, mbo- en hbo-opleidingen zijn kort en krachtig, gericht op het snel toepassen in de praktijk.</a:t>
            </a:r>
          </a:p>
        </p:txBody>
      </p:sp>
      <p:sp>
        <p:nvSpPr>
          <p:cNvPr id="4" name="Tijdelijke aanduiding voor dianummer 3"/>
          <p:cNvSpPr>
            <a:spLocks noGrp="1"/>
          </p:cNvSpPr>
          <p:nvPr>
            <p:ph type="sldNum" sz="quarter" idx="5"/>
          </p:nvPr>
        </p:nvSpPr>
        <p:spPr/>
        <p:txBody>
          <a:bodyPr/>
          <a:lstStyle/>
          <a:p>
            <a:fld id="{2340D42A-8723-4277-A1FD-7964DCFA25DA}" type="slidenum">
              <a:rPr lang="nl-NL" smtClean="0"/>
              <a:t>39</a:t>
            </a:fld>
            <a:endParaRPr lang="nl-NL"/>
          </a:p>
        </p:txBody>
      </p:sp>
    </p:spTree>
    <p:extLst>
      <p:ext uri="{BB962C8B-B14F-4D97-AF65-F5344CB8AC3E}">
        <p14:creationId xmlns:p14="http://schemas.microsoft.com/office/powerpoint/2010/main" val="1544625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a:t>In de wereldwijde concurrentiestrijd is China als dominante economische speler het grootste machtsblok geworden. De Verenigde Staten reageren daarop met een ‘America First’-beleid. De EU zit tussen deze twee vuren in met als gevolg dat een aantal EU-landen naar elkaar toe trekt op economisch gebied en om migratiestromen te beheersen. Voor Nederland betekent dit een terugkeer naar een intensievere Benelux-samenwerking vanuit economisch belang. </a:t>
            </a:r>
          </a:p>
          <a:p>
            <a:pPr marL="228600" indent="-228600">
              <a:buAutoNum type="arabicPeriod"/>
            </a:pPr>
            <a:r>
              <a:rPr lang="nl-NL" dirty="0"/>
              <a:t>Omdat primaire grondstoffen steeds beperkter beschikbaar zijn, gaan investeringen meer naar </a:t>
            </a:r>
            <a:r>
              <a:rPr lang="nl-NL" dirty="0" err="1"/>
              <a:t>renewables</a:t>
            </a:r>
            <a:r>
              <a:rPr lang="nl-NL" dirty="0"/>
              <a:t> en ook naar circulariteit. Er is een sterke focus op de kenniseconomie en op sectoren waar we een groot belang in hebben, zoals de eiwittransitie. We verbouwen onder meer algen in de Noordzee. </a:t>
            </a:r>
          </a:p>
          <a:p>
            <a:pPr marL="228600" indent="-228600">
              <a:buAutoNum type="arabicPeriod"/>
            </a:pPr>
            <a:r>
              <a:rPr lang="nl-NL" dirty="0"/>
              <a:t>Het streven naar consumeren en bezit neemt af, consuminderen is hip. We moeten ook wel, aangezien China en de VS hun eigen grondstoffen beschermen en er simpelweg minder mogelijk is. Dit leidt onder meer tot een groeiende deeleconomie en toename van reparatiediensten. Onze welvaart stijgt daarmee nauwelijks, maar ons welzijn wel.</a:t>
            </a:r>
          </a:p>
          <a:p>
            <a:pPr marL="228600" indent="-228600">
              <a:buAutoNum type="arabicPeriod"/>
            </a:pPr>
            <a:endParaRPr lang="nl-NL" dirty="0"/>
          </a:p>
          <a:p>
            <a:pPr marL="228600" indent="-228600">
              <a:buAutoNum type="arabicPeriod"/>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Zo gaan we werken:</a:t>
            </a:r>
          </a:p>
          <a:p>
            <a:pPr marL="0" indent="0">
              <a:buNone/>
            </a:pPr>
            <a:endParaRPr lang="nl-NL" dirty="0"/>
          </a:p>
        </p:txBody>
      </p:sp>
      <p:sp>
        <p:nvSpPr>
          <p:cNvPr id="4" name="Tijdelijke aanduiding voor dianummer 3"/>
          <p:cNvSpPr>
            <a:spLocks noGrp="1"/>
          </p:cNvSpPr>
          <p:nvPr>
            <p:ph type="sldNum" sz="quarter" idx="5"/>
          </p:nvPr>
        </p:nvSpPr>
        <p:spPr/>
        <p:txBody>
          <a:bodyPr/>
          <a:lstStyle/>
          <a:p>
            <a:fld id="{2340D42A-8723-4277-A1FD-7964DCFA25DA}" type="slidenum">
              <a:rPr lang="nl-NL" smtClean="0"/>
              <a:t>40</a:t>
            </a:fld>
            <a:endParaRPr lang="nl-NL"/>
          </a:p>
        </p:txBody>
      </p:sp>
    </p:spTree>
    <p:extLst>
      <p:ext uri="{BB962C8B-B14F-4D97-AF65-F5344CB8AC3E}">
        <p14:creationId xmlns:p14="http://schemas.microsoft.com/office/powerpoint/2010/main" val="26245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a:t>Gezondheid van alle Nederlanders kan worden verbeterd: </a:t>
            </a:r>
            <a:r>
              <a:rPr lang="nl-NL" b="0" i="0" dirty="0">
                <a:solidFill>
                  <a:srgbClr val="000000"/>
                </a:solidFill>
                <a:effectLst/>
                <a:latin typeface="RO Sans"/>
              </a:rPr>
              <a:t> Leefstijl, zoals bewegen en gezonde voeding, heeft veel invloed op onze gezondheid. </a:t>
            </a:r>
          </a:p>
          <a:p>
            <a:pPr marL="228600" indent="-228600">
              <a:buAutoNum type="arabicPeriod"/>
            </a:pPr>
            <a:r>
              <a:rPr lang="nl-NL" b="0" i="0" dirty="0">
                <a:solidFill>
                  <a:srgbClr val="000000"/>
                </a:solidFill>
                <a:effectLst/>
                <a:latin typeface="RO Sans"/>
              </a:rPr>
              <a:t>Hoe goede zorg en ondersteuning mogelijk wordt gemaakt. De komende jaren stijgt de vraag naar zorg, vooral doordat steeds meer mensen heel oud worden. </a:t>
            </a:r>
          </a:p>
          <a:p>
            <a:pPr marL="228600" indent="-228600">
              <a:buAutoNum type="arabicPeriod"/>
            </a:pPr>
            <a:r>
              <a:rPr lang="nl-NL" b="0" i="0" dirty="0">
                <a:solidFill>
                  <a:srgbClr val="000000"/>
                </a:solidFill>
                <a:effectLst/>
                <a:latin typeface="RO Sans"/>
              </a:rPr>
              <a:t>hoe de leefomgeving de gezondheid kan verbeteren. Een grote uitdaging hierbij is de klimaatverandering.</a:t>
            </a:r>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fld id="{B29ED267-C70E-459D-BAFC-4025839DA832}" type="slidenum">
              <a:rPr lang="nl-NL" smtClean="0"/>
              <a:t>4</a:t>
            </a:fld>
            <a:endParaRPr lang="nl-NL"/>
          </a:p>
        </p:txBody>
      </p:sp>
    </p:spTree>
    <p:extLst>
      <p:ext uri="{BB962C8B-B14F-4D97-AF65-F5344CB8AC3E}">
        <p14:creationId xmlns:p14="http://schemas.microsoft.com/office/powerpoint/2010/main" val="3655531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Huidige</a:t>
            </a:r>
            <a:r>
              <a:rPr lang="en-US" dirty="0">
                <a:cs typeface="Calibri"/>
              </a:rPr>
              <a:t> stand van </a:t>
            </a:r>
            <a:r>
              <a:rPr lang="en-US" dirty="0" err="1">
                <a:cs typeface="Calibri"/>
              </a:rPr>
              <a:t>zaken</a:t>
            </a:r>
            <a:r>
              <a:rPr lang="en-US" dirty="0">
                <a:cs typeface="Calibri"/>
              </a:rPr>
              <a:t>:</a:t>
            </a:r>
            <a:br>
              <a:rPr lang="en-US" dirty="0">
                <a:cs typeface="+mn-lt"/>
              </a:rPr>
            </a:br>
            <a:r>
              <a:rPr lang="en-US" dirty="0">
                <a:cs typeface="+mn-lt"/>
              </a:rPr>
              <a:t>In </a:t>
            </a:r>
            <a:r>
              <a:rPr lang="en-US" dirty="0" err="1">
                <a:cs typeface="+mn-lt"/>
              </a:rPr>
              <a:t>een</a:t>
            </a:r>
            <a:r>
              <a:rPr lang="en-US" dirty="0">
                <a:cs typeface="+mn-lt"/>
              </a:rPr>
              <a:t> </a:t>
            </a:r>
            <a:r>
              <a:rPr lang="en-US" dirty="0" err="1">
                <a:cs typeface="+mn-lt"/>
              </a:rPr>
              <a:t>circulaire</a:t>
            </a:r>
            <a:r>
              <a:rPr lang="en-US" dirty="0">
                <a:cs typeface="+mn-lt"/>
              </a:rPr>
              <a:t> </a:t>
            </a:r>
            <a:r>
              <a:rPr lang="en-US" dirty="0" err="1">
                <a:cs typeface="+mn-lt"/>
              </a:rPr>
              <a:t>economie</a:t>
            </a:r>
            <a:r>
              <a:rPr lang="en-US" dirty="0">
                <a:cs typeface="+mn-lt"/>
              </a:rPr>
              <a:t> </a:t>
            </a:r>
            <a:r>
              <a:rPr lang="en-US" dirty="0" err="1">
                <a:cs typeface="+mn-lt"/>
              </a:rPr>
              <a:t>gaan</a:t>
            </a:r>
            <a:r>
              <a:rPr lang="en-US" dirty="0">
                <a:cs typeface="+mn-lt"/>
              </a:rPr>
              <a:t> we </a:t>
            </a:r>
            <a:r>
              <a:rPr lang="en-US" dirty="0" err="1">
                <a:cs typeface="+mn-lt"/>
              </a:rPr>
              <a:t>efficiënter</a:t>
            </a:r>
            <a:r>
              <a:rPr lang="en-US" dirty="0">
                <a:cs typeface="+mn-lt"/>
              </a:rPr>
              <a:t> </a:t>
            </a:r>
            <a:r>
              <a:rPr lang="en-US" dirty="0" err="1">
                <a:cs typeface="+mn-lt"/>
              </a:rPr>
              <a:t>en</a:t>
            </a:r>
            <a:r>
              <a:rPr lang="en-US" dirty="0">
                <a:cs typeface="+mn-lt"/>
              </a:rPr>
              <a:t> </a:t>
            </a:r>
            <a:r>
              <a:rPr lang="en-US" dirty="0" err="1">
                <a:cs typeface="+mn-lt"/>
              </a:rPr>
              <a:t>zorgvuldiger</a:t>
            </a:r>
            <a:r>
              <a:rPr lang="en-US" dirty="0">
                <a:cs typeface="+mn-lt"/>
              </a:rPr>
              <a:t> om met </a:t>
            </a:r>
            <a:r>
              <a:rPr lang="en-US" dirty="0" err="1">
                <a:cs typeface="+mn-lt"/>
              </a:rPr>
              <a:t>grondstoffen</a:t>
            </a:r>
            <a:r>
              <a:rPr lang="en-US" dirty="0">
                <a:cs typeface="+mn-lt"/>
              </a:rPr>
              <a:t>, </a:t>
            </a:r>
            <a:r>
              <a:rPr lang="en-US" dirty="0" err="1">
                <a:cs typeface="+mn-lt"/>
              </a:rPr>
              <a:t>materialen</a:t>
            </a:r>
            <a:r>
              <a:rPr lang="en-US" dirty="0">
                <a:cs typeface="+mn-lt"/>
              </a:rPr>
              <a:t> </a:t>
            </a:r>
            <a:r>
              <a:rPr lang="en-US" dirty="0" err="1">
                <a:cs typeface="+mn-lt"/>
              </a:rPr>
              <a:t>en</a:t>
            </a:r>
            <a:r>
              <a:rPr lang="en-US" dirty="0">
                <a:cs typeface="+mn-lt"/>
              </a:rPr>
              <a:t> </a:t>
            </a:r>
            <a:r>
              <a:rPr lang="en-US" dirty="0" err="1">
                <a:cs typeface="+mn-lt"/>
              </a:rPr>
              <a:t>producten</a:t>
            </a:r>
            <a:r>
              <a:rPr lang="en-US" dirty="0">
                <a:cs typeface="+mn-lt"/>
              </a:rPr>
              <a:t>. We </a:t>
            </a:r>
            <a:r>
              <a:rPr lang="en-US" dirty="0" err="1">
                <a:cs typeface="+mn-lt"/>
              </a:rPr>
              <a:t>zijn</a:t>
            </a:r>
            <a:r>
              <a:rPr lang="en-US" dirty="0">
                <a:cs typeface="+mn-lt"/>
              </a:rPr>
              <a:t> </a:t>
            </a:r>
            <a:r>
              <a:rPr lang="en-US" dirty="0" err="1">
                <a:cs typeface="+mn-lt"/>
              </a:rPr>
              <a:t>daardoor</a:t>
            </a:r>
            <a:r>
              <a:rPr lang="en-US" dirty="0">
                <a:cs typeface="+mn-lt"/>
              </a:rPr>
              <a:t> minder </a:t>
            </a:r>
            <a:r>
              <a:rPr lang="en-US" dirty="0" err="1">
                <a:cs typeface="+mn-lt"/>
              </a:rPr>
              <a:t>a¨ankelijk</a:t>
            </a:r>
            <a:r>
              <a:rPr lang="en-US" dirty="0">
                <a:cs typeface="+mn-lt"/>
              </a:rPr>
              <a:t> van de winning </a:t>
            </a:r>
            <a:r>
              <a:rPr lang="en-US" dirty="0" err="1">
                <a:cs typeface="+mn-lt"/>
              </a:rPr>
              <a:t>en</a:t>
            </a:r>
            <a:r>
              <a:rPr lang="en-US" dirty="0">
                <a:cs typeface="+mn-lt"/>
              </a:rPr>
              <a:t> </a:t>
            </a:r>
            <a:r>
              <a:rPr lang="en-US" dirty="0" err="1">
                <a:cs typeface="+mn-lt"/>
              </a:rPr>
              <a:t>productie</a:t>
            </a:r>
            <a:r>
              <a:rPr lang="en-US" dirty="0">
                <a:cs typeface="+mn-lt"/>
              </a:rPr>
              <a:t> van </a:t>
            </a:r>
            <a:r>
              <a:rPr lang="en-US" dirty="0" err="1">
                <a:cs typeface="+mn-lt"/>
              </a:rPr>
              <a:t>nieuwe</a:t>
            </a:r>
            <a:r>
              <a:rPr lang="en-US" dirty="0">
                <a:cs typeface="+mn-lt"/>
              </a:rPr>
              <a:t> </a:t>
            </a:r>
            <a:r>
              <a:rPr lang="en-US" dirty="0" err="1">
                <a:cs typeface="+mn-lt"/>
              </a:rPr>
              <a:t>grondstoffen</a:t>
            </a:r>
            <a:r>
              <a:rPr lang="en-US" dirty="0">
                <a:cs typeface="+mn-lt"/>
              </a:rPr>
              <a:t> </a:t>
            </a:r>
            <a:r>
              <a:rPr lang="en-US" dirty="0" err="1">
                <a:cs typeface="+mn-lt"/>
              </a:rPr>
              <a:t>en</a:t>
            </a:r>
            <a:r>
              <a:rPr lang="en-US" dirty="0">
                <a:cs typeface="+mn-lt"/>
              </a:rPr>
              <a:t> </a:t>
            </a:r>
            <a:r>
              <a:rPr lang="en-US" dirty="0" err="1">
                <a:cs typeface="+mn-lt"/>
              </a:rPr>
              <a:t>materialen</a:t>
            </a:r>
            <a:r>
              <a:rPr lang="en-US" dirty="0">
                <a:cs typeface="+mn-lt"/>
              </a:rPr>
              <a:t>. Veel van de </a:t>
            </a:r>
            <a:r>
              <a:rPr lang="en-US" dirty="0" err="1">
                <a:cs typeface="+mn-lt"/>
              </a:rPr>
              <a:t>natuur</a:t>
            </a:r>
            <a:r>
              <a:rPr lang="en-US" dirty="0">
                <a:cs typeface="+mn-lt"/>
              </a:rPr>
              <a:t>- </a:t>
            </a:r>
            <a:r>
              <a:rPr lang="en-US" dirty="0" err="1">
                <a:cs typeface="+mn-lt"/>
              </a:rPr>
              <a:t>en</a:t>
            </a:r>
            <a:r>
              <a:rPr lang="en-US" dirty="0">
                <a:cs typeface="+mn-lt"/>
              </a:rPr>
              <a:t> </a:t>
            </a:r>
            <a:r>
              <a:rPr lang="en-US" dirty="0" err="1">
                <a:cs typeface="+mn-lt"/>
              </a:rPr>
              <a:t>milieuproblemen</a:t>
            </a:r>
            <a:r>
              <a:rPr lang="en-US" dirty="0">
                <a:cs typeface="+mn-lt"/>
              </a:rPr>
              <a:t> </a:t>
            </a:r>
            <a:r>
              <a:rPr lang="en-US" dirty="0" err="1">
                <a:cs typeface="+mn-lt"/>
              </a:rPr>
              <a:t>zijn</a:t>
            </a:r>
            <a:r>
              <a:rPr lang="en-US" dirty="0">
                <a:cs typeface="+mn-lt"/>
              </a:rPr>
              <a:t> in de kern </a:t>
            </a:r>
            <a:r>
              <a:rPr lang="en-US" dirty="0" err="1">
                <a:cs typeface="+mn-lt"/>
              </a:rPr>
              <a:t>te</a:t>
            </a:r>
            <a:r>
              <a:rPr lang="en-US" dirty="0">
                <a:cs typeface="+mn-lt"/>
              </a:rPr>
              <a:t> </a:t>
            </a:r>
            <a:r>
              <a:rPr lang="en-US" dirty="0" err="1">
                <a:cs typeface="+mn-lt"/>
              </a:rPr>
              <a:t>herleiden</a:t>
            </a:r>
            <a:r>
              <a:rPr lang="en-US" dirty="0">
                <a:cs typeface="+mn-lt"/>
              </a:rPr>
              <a:t> tot </a:t>
            </a:r>
            <a:r>
              <a:rPr lang="en-US" dirty="0" err="1">
                <a:cs typeface="+mn-lt"/>
              </a:rPr>
              <a:t>een</a:t>
            </a:r>
            <a:r>
              <a:rPr lang="en-US" dirty="0">
                <a:cs typeface="+mn-lt"/>
              </a:rPr>
              <a:t> </a:t>
            </a:r>
            <a:r>
              <a:rPr lang="en-US" dirty="0" err="1">
                <a:cs typeface="+mn-lt"/>
              </a:rPr>
              <a:t>verspillende</a:t>
            </a:r>
            <a:r>
              <a:rPr lang="en-US" dirty="0">
                <a:cs typeface="+mn-lt"/>
              </a:rPr>
              <a:t> </a:t>
            </a:r>
            <a:r>
              <a:rPr lang="en-US" dirty="0" err="1">
                <a:cs typeface="+mn-lt"/>
              </a:rPr>
              <a:t>omgang</a:t>
            </a:r>
            <a:r>
              <a:rPr lang="en-US" dirty="0">
                <a:cs typeface="+mn-lt"/>
              </a:rPr>
              <a:t> met </a:t>
            </a:r>
            <a:r>
              <a:rPr lang="en-US" dirty="0" err="1">
                <a:cs typeface="+mn-lt"/>
              </a:rPr>
              <a:t>grondstoffen</a:t>
            </a:r>
            <a:r>
              <a:rPr lang="en-US" dirty="0">
                <a:cs typeface="+mn-lt"/>
              </a:rPr>
              <a:t>. Door </a:t>
            </a:r>
            <a:r>
              <a:rPr lang="en-US" dirty="0" err="1">
                <a:cs typeface="+mn-lt"/>
              </a:rPr>
              <a:t>verder</a:t>
            </a:r>
            <a:r>
              <a:rPr lang="en-US" dirty="0">
                <a:cs typeface="+mn-lt"/>
              </a:rPr>
              <a:t> in </a:t>
            </a:r>
            <a:r>
              <a:rPr lang="en-US" dirty="0" err="1">
                <a:cs typeface="+mn-lt"/>
              </a:rPr>
              <a:t>te</a:t>
            </a:r>
            <a:r>
              <a:rPr lang="en-US" dirty="0">
                <a:cs typeface="+mn-lt"/>
              </a:rPr>
              <a:t> </a:t>
            </a:r>
            <a:r>
              <a:rPr lang="en-US" dirty="0" err="1">
                <a:cs typeface="+mn-lt"/>
              </a:rPr>
              <a:t>ze¥en</a:t>
            </a:r>
            <a:r>
              <a:rPr lang="en-US" dirty="0">
                <a:cs typeface="+mn-lt"/>
              </a:rPr>
              <a:t> op de </a:t>
            </a:r>
            <a:r>
              <a:rPr lang="en-US" dirty="0" err="1">
                <a:cs typeface="+mn-lt"/>
              </a:rPr>
              <a:t>transitie</a:t>
            </a:r>
            <a:r>
              <a:rPr lang="en-US" dirty="0">
                <a:cs typeface="+mn-lt"/>
              </a:rPr>
              <a:t> </a:t>
            </a:r>
            <a:r>
              <a:rPr lang="en-US" dirty="0" err="1">
                <a:cs typeface="+mn-lt"/>
              </a:rPr>
              <a:t>naar</a:t>
            </a:r>
            <a:r>
              <a:rPr lang="en-US" dirty="0">
                <a:cs typeface="+mn-lt"/>
              </a:rPr>
              <a:t> </a:t>
            </a:r>
            <a:r>
              <a:rPr lang="en-US" dirty="0" err="1">
                <a:cs typeface="+mn-lt"/>
              </a:rPr>
              <a:t>een</a:t>
            </a:r>
            <a:r>
              <a:rPr lang="en-US" dirty="0">
                <a:cs typeface="+mn-lt"/>
              </a:rPr>
              <a:t> </a:t>
            </a:r>
            <a:r>
              <a:rPr lang="en-US" dirty="0" err="1">
                <a:cs typeface="+mn-lt"/>
              </a:rPr>
              <a:t>circulaire</a:t>
            </a:r>
            <a:r>
              <a:rPr lang="en-US" dirty="0">
                <a:cs typeface="+mn-lt"/>
              </a:rPr>
              <a:t> </a:t>
            </a:r>
            <a:r>
              <a:rPr lang="en-US" dirty="0" err="1">
                <a:cs typeface="+mn-lt"/>
              </a:rPr>
              <a:t>economie</a:t>
            </a:r>
            <a:r>
              <a:rPr lang="en-US" dirty="0">
                <a:cs typeface="+mn-lt"/>
              </a:rPr>
              <a:t> </a:t>
            </a:r>
            <a:r>
              <a:rPr lang="en-US" dirty="0" err="1">
                <a:cs typeface="+mn-lt"/>
              </a:rPr>
              <a:t>kunnen</a:t>
            </a:r>
            <a:r>
              <a:rPr lang="en-US" dirty="0">
                <a:cs typeface="+mn-lt"/>
              </a:rPr>
              <a:t> we </a:t>
            </a:r>
            <a:r>
              <a:rPr lang="en-US" dirty="0" err="1">
                <a:cs typeface="+mn-lt"/>
              </a:rPr>
              <a:t>een</a:t>
            </a:r>
            <a:r>
              <a:rPr lang="en-US" dirty="0">
                <a:cs typeface="+mn-lt"/>
              </a:rPr>
              <a:t> </a:t>
            </a:r>
            <a:r>
              <a:rPr lang="en-US" dirty="0" err="1">
                <a:cs typeface="+mn-lt"/>
              </a:rPr>
              <a:t>belangrijke</a:t>
            </a:r>
            <a:r>
              <a:rPr lang="en-US" dirty="0">
                <a:cs typeface="+mn-lt"/>
              </a:rPr>
              <a:t> </a:t>
            </a:r>
            <a:r>
              <a:rPr lang="en-US" dirty="0" err="1">
                <a:cs typeface="+mn-lt"/>
              </a:rPr>
              <a:t>bijdrage</a:t>
            </a:r>
            <a:r>
              <a:rPr lang="en-US" dirty="0">
                <a:cs typeface="+mn-lt"/>
              </a:rPr>
              <a:t> </a:t>
            </a:r>
            <a:r>
              <a:rPr lang="en-US" dirty="0" err="1">
                <a:cs typeface="+mn-lt"/>
              </a:rPr>
              <a:t>leveren</a:t>
            </a:r>
            <a:r>
              <a:rPr lang="en-US" dirty="0">
                <a:cs typeface="+mn-lt"/>
              </a:rPr>
              <a:t> </a:t>
            </a:r>
            <a:r>
              <a:rPr lang="en-US" dirty="0" err="1">
                <a:cs typeface="+mn-lt"/>
              </a:rPr>
              <a:t>aan</a:t>
            </a:r>
            <a:r>
              <a:rPr lang="en-US" dirty="0">
                <a:cs typeface="+mn-lt"/>
              </a:rPr>
              <a:t> </a:t>
            </a:r>
            <a:r>
              <a:rPr lang="en-US" dirty="0" err="1">
                <a:cs typeface="+mn-lt"/>
              </a:rPr>
              <a:t>vier</a:t>
            </a:r>
            <a:r>
              <a:rPr lang="en-US" dirty="0">
                <a:cs typeface="+mn-lt"/>
              </a:rPr>
              <a:t> </a:t>
            </a:r>
            <a:r>
              <a:rPr lang="en-US" dirty="0" err="1">
                <a:cs typeface="+mn-lt"/>
              </a:rPr>
              <a:t>grote</a:t>
            </a:r>
            <a:r>
              <a:rPr lang="en-US" dirty="0">
                <a:cs typeface="+mn-lt"/>
              </a:rPr>
              <a:t> </a:t>
            </a:r>
            <a:r>
              <a:rPr lang="en-US" dirty="0" err="1">
                <a:cs typeface="+mn-lt"/>
              </a:rPr>
              <a:t>maatschappelijke</a:t>
            </a:r>
            <a:r>
              <a:rPr lang="en-US" dirty="0">
                <a:cs typeface="+mn-lt"/>
              </a:rPr>
              <a:t> </a:t>
            </a:r>
            <a:r>
              <a:rPr lang="en-US" dirty="0" err="1">
                <a:cs typeface="+mn-lt"/>
              </a:rPr>
              <a:t>opgaven</a:t>
            </a:r>
            <a:r>
              <a:rPr lang="en-US" dirty="0">
                <a:cs typeface="+mn-lt"/>
              </a:rPr>
              <a:t>:</a:t>
            </a:r>
          </a:p>
          <a:p>
            <a:r>
              <a:rPr lang="en-US" dirty="0">
                <a:cs typeface="+mn-lt"/>
              </a:rPr>
              <a:t>1. CO2-reductie; </a:t>
            </a:r>
            <a:endParaRPr lang="en-US" dirty="0" err="1">
              <a:cs typeface="+mn-lt"/>
            </a:endParaRPr>
          </a:p>
          <a:p>
            <a:r>
              <a:rPr lang="en-US" dirty="0">
                <a:cs typeface="+mn-lt"/>
              </a:rPr>
              <a:t>2. </a:t>
            </a:r>
            <a:r>
              <a:rPr lang="en-US" dirty="0" err="1">
                <a:cs typeface="+mn-lt"/>
              </a:rPr>
              <a:t>biodiversiteitsverlies</a:t>
            </a:r>
            <a:r>
              <a:rPr lang="en-US" dirty="0">
                <a:cs typeface="+mn-lt"/>
              </a:rPr>
              <a:t>; </a:t>
            </a:r>
            <a:endParaRPr lang="en-US">
              <a:cs typeface="+mn-lt"/>
            </a:endParaRPr>
          </a:p>
          <a:p>
            <a:r>
              <a:rPr lang="en-US" dirty="0">
                <a:cs typeface="+mn-lt"/>
              </a:rPr>
              <a:t>3. </a:t>
            </a:r>
            <a:r>
              <a:rPr lang="en-US" dirty="0" err="1">
                <a:cs typeface="+mn-lt"/>
              </a:rPr>
              <a:t>verbetering</a:t>
            </a:r>
            <a:r>
              <a:rPr lang="en-US" dirty="0">
                <a:cs typeface="+mn-lt"/>
              </a:rPr>
              <a:t> van </a:t>
            </a:r>
            <a:r>
              <a:rPr lang="en-US" dirty="0" err="1">
                <a:cs typeface="+mn-lt"/>
              </a:rPr>
              <a:t>lucht</a:t>
            </a:r>
            <a:r>
              <a:rPr lang="en-US" dirty="0">
                <a:cs typeface="+mn-lt"/>
              </a:rPr>
              <a:t>-, water- </a:t>
            </a:r>
            <a:r>
              <a:rPr lang="en-US" dirty="0" err="1">
                <a:cs typeface="+mn-lt"/>
              </a:rPr>
              <a:t>en</a:t>
            </a:r>
            <a:r>
              <a:rPr lang="en-US" dirty="0">
                <a:cs typeface="+mn-lt"/>
              </a:rPr>
              <a:t> </a:t>
            </a:r>
            <a:r>
              <a:rPr lang="en-US" dirty="0" err="1">
                <a:cs typeface="+mn-lt"/>
              </a:rPr>
              <a:t>bodemkwaliteit</a:t>
            </a:r>
            <a:r>
              <a:rPr lang="en-US" dirty="0">
                <a:cs typeface="+mn-lt"/>
              </a:rPr>
              <a:t>;</a:t>
            </a:r>
          </a:p>
          <a:p>
            <a:r>
              <a:rPr lang="en-US" dirty="0">
                <a:cs typeface="+mn-lt"/>
              </a:rPr>
              <a:t>4. </a:t>
            </a:r>
            <a:r>
              <a:rPr lang="en-US" dirty="0" err="1">
                <a:cs typeface="+mn-lt"/>
              </a:rPr>
              <a:t>leveringzekerheid</a:t>
            </a:r>
            <a:r>
              <a:rPr lang="en-US" dirty="0">
                <a:cs typeface="+mn-lt"/>
              </a:rPr>
              <a:t> van </a:t>
            </a:r>
            <a:r>
              <a:rPr lang="en-US" dirty="0" err="1">
                <a:cs typeface="+mn-lt"/>
              </a:rPr>
              <a:t>grondstoffen</a:t>
            </a:r>
            <a:endParaRPr lang="en-US">
              <a:cs typeface="Calibri"/>
            </a:endParaRPr>
          </a:p>
        </p:txBody>
      </p:sp>
      <p:sp>
        <p:nvSpPr>
          <p:cNvPr id="4" name="Slide Number Placeholder 3"/>
          <p:cNvSpPr>
            <a:spLocks noGrp="1"/>
          </p:cNvSpPr>
          <p:nvPr>
            <p:ph type="sldNum" sz="quarter" idx="5"/>
          </p:nvPr>
        </p:nvSpPr>
        <p:spPr/>
        <p:txBody>
          <a:bodyPr/>
          <a:lstStyle/>
          <a:p>
            <a:fld id="{89B0195E-76A7-463F-84E3-CA7B56E28A28}" type="slidenum">
              <a:t>6</a:t>
            </a:fld>
            <a:endParaRPr lang="en-US"/>
          </a:p>
        </p:txBody>
      </p:sp>
    </p:spTree>
    <p:extLst>
      <p:ext uri="{BB962C8B-B14F-4D97-AF65-F5344CB8AC3E}">
        <p14:creationId xmlns:p14="http://schemas.microsoft.com/office/powerpoint/2010/main" val="326779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vpro_vesta"/>
              </a:rPr>
              <a:t>De energietransitie is de meest tastbare en ook de meest vergevorderde overgang van allemaal. </a:t>
            </a:r>
            <a:r>
              <a:rPr lang="nl-NL" b="0" i="0" dirty="0" err="1">
                <a:solidFill>
                  <a:srgbClr val="333333"/>
                </a:solidFill>
                <a:effectLst/>
                <a:latin typeface="vpro_vesta"/>
              </a:rPr>
              <a:t>Olieboorplatformen</a:t>
            </a:r>
            <a:r>
              <a:rPr lang="nl-NL" b="0" i="0" dirty="0">
                <a:solidFill>
                  <a:srgbClr val="333333"/>
                </a:solidFill>
                <a:effectLst/>
                <a:latin typeface="vpro_vesta"/>
              </a:rPr>
              <a:t> worden gesloopt, kolencentrales gesloten en fossiele bedrijven afgewaardeerd op de financiële markten. Zon- en windenergie groeien in razend tempo. Een tempo dat nog meer zal gaan versnellen.</a:t>
            </a:r>
          </a:p>
          <a:p>
            <a:pPr algn="l"/>
            <a:r>
              <a:rPr lang="nl-NL" b="0" i="0" dirty="0">
                <a:solidFill>
                  <a:srgbClr val="333333"/>
                </a:solidFill>
                <a:effectLst/>
                <a:latin typeface="vpro_vesta"/>
              </a:rPr>
              <a:t>Voor Nederland zijn de benodigde investeringen tot 2050 geschat op 100 miljard euro. Ter vergelijking: het bruto binnenlands product van Nederland in het jaar 2020 bedroeg 800 miljard euro. Best een koopje dus.</a:t>
            </a:r>
          </a:p>
          <a:p>
            <a:pPr algn="l"/>
            <a:r>
              <a:rPr lang="nl-NL" b="0" i="0" dirty="0">
                <a:solidFill>
                  <a:srgbClr val="333333"/>
                </a:solidFill>
                <a:effectLst/>
                <a:latin typeface="vpro_vesta"/>
              </a:rPr>
              <a:t>Ook in de Verenigde Staten is, ondanks het aantreden van oud-president Donald </a:t>
            </a:r>
            <a:r>
              <a:rPr lang="nl-NL" b="0" i="0" dirty="0" err="1">
                <a:solidFill>
                  <a:srgbClr val="333333"/>
                </a:solidFill>
                <a:effectLst/>
                <a:latin typeface="vpro_vesta"/>
              </a:rPr>
              <a:t>Trump</a:t>
            </a:r>
            <a:r>
              <a:rPr lang="nl-NL" b="0" i="0" dirty="0">
                <a:solidFill>
                  <a:srgbClr val="333333"/>
                </a:solidFill>
                <a:effectLst/>
                <a:latin typeface="vpro_vesta"/>
              </a:rPr>
              <a:t>, meer dan ooit geïnvesteerd in hernieuwbare energie. Een teken dat transities grotendeels autonome processen zijn die individuen niet zomaar kunnen stoppen.</a:t>
            </a:r>
          </a:p>
          <a:p>
            <a:pPr algn="l"/>
            <a:r>
              <a:rPr lang="nl-NL" b="0" i="0" dirty="0">
                <a:solidFill>
                  <a:srgbClr val="333333"/>
                </a:solidFill>
                <a:effectLst/>
                <a:latin typeface="vpro_vesta"/>
              </a:rPr>
              <a:t>De grote uitdaging: lukt het om onze toekomstige energievoorziening bottom-up in te richten, of laten we grote bedrijven en investeerders er opnieuw vandoor gaan met de baten?</a:t>
            </a:r>
          </a:p>
          <a:p>
            <a:pPr algn="l"/>
            <a:endParaRPr lang="nl-NL" b="0" i="0" dirty="0">
              <a:solidFill>
                <a:srgbClr val="333333"/>
              </a:solidFill>
              <a:effectLst/>
              <a:latin typeface="vpro_vesta"/>
            </a:endParaRPr>
          </a:p>
          <a:p>
            <a:pPr algn="l"/>
            <a:r>
              <a:rPr lang="nl-NL" b="0" i="0" dirty="0">
                <a:solidFill>
                  <a:srgbClr val="333333"/>
                </a:solidFill>
                <a:effectLst/>
                <a:latin typeface="vpro_vesta"/>
              </a:rPr>
              <a:t>https://www.tno.nl/nl/duurzaam/systeemtransitie/transitie-duurzaam-energiesysteem/energietransitie/</a:t>
            </a:r>
          </a:p>
          <a:p>
            <a:pPr algn="l"/>
            <a:endParaRPr lang="nl-NL" b="0" i="0" dirty="0">
              <a:solidFill>
                <a:srgbClr val="333333"/>
              </a:solidFill>
              <a:effectLst/>
              <a:latin typeface="vpro_vesta"/>
            </a:endParaRPr>
          </a:p>
          <a:p>
            <a:pPr algn="l"/>
            <a:endParaRPr lang="nl-NL" b="0" i="0" dirty="0">
              <a:solidFill>
                <a:srgbClr val="333333"/>
              </a:solidFill>
              <a:effectLst/>
              <a:latin typeface="vpro_vesta"/>
            </a:endParaRPr>
          </a:p>
          <a:p>
            <a:pPr algn="l"/>
            <a:endParaRPr lang="nl-NL" b="0" i="0" dirty="0">
              <a:solidFill>
                <a:srgbClr val="333333"/>
              </a:solidFill>
              <a:effectLst/>
              <a:latin typeface="vpro_vesta"/>
            </a:endParaRPr>
          </a:p>
          <a:p>
            <a:pPr algn="l"/>
            <a:endParaRPr lang="nl-NL" b="0" i="0" dirty="0">
              <a:solidFill>
                <a:srgbClr val="333333"/>
              </a:solidFill>
              <a:effectLst/>
              <a:latin typeface="vpro_vesta"/>
            </a:endParaRPr>
          </a:p>
          <a:p>
            <a:endParaRPr lang="nl-NL" dirty="0"/>
          </a:p>
        </p:txBody>
      </p:sp>
      <p:sp>
        <p:nvSpPr>
          <p:cNvPr id="4" name="Tijdelijke aanduiding voor dianummer 3"/>
          <p:cNvSpPr>
            <a:spLocks noGrp="1"/>
          </p:cNvSpPr>
          <p:nvPr>
            <p:ph type="sldNum" sz="quarter" idx="5"/>
          </p:nvPr>
        </p:nvSpPr>
        <p:spPr/>
        <p:txBody>
          <a:bodyPr/>
          <a:lstStyle/>
          <a:p>
            <a:fld id="{EA5A1C72-93C5-4961-B8B1-E1C2B63FAFA5}" type="slidenum">
              <a:rPr lang="nl-NL" smtClean="0"/>
              <a:t>12</a:t>
            </a:fld>
            <a:endParaRPr lang="nl-NL"/>
          </a:p>
        </p:txBody>
      </p:sp>
    </p:spTree>
    <p:extLst>
      <p:ext uri="{BB962C8B-B14F-4D97-AF65-F5344CB8AC3E}">
        <p14:creationId xmlns:p14="http://schemas.microsoft.com/office/powerpoint/2010/main" val="1369558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vpro_vesta"/>
              </a:rPr>
              <a:t>Ook windturbines, elektrische auto’s en zonnepanelen moeten ergens van worden gemaakt. Daarvoor hebben we heel snel én op heel grote schaal andere grondstoffen nodig, zoals lithium en kobalt, magnesium en grafiet. Dat zal met de nodige vervuiling gepaard gaan. Een hoop benodigde metalen, de zogenaamde zeldzame aardmetalen, zitten bovendien voor 97 procent in China. Europa kan de komende jaren z’n borst nat maken voor stevige geopolitieke onderhandelingen.</a:t>
            </a:r>
          </a:p>
          <a:p>
            <a:pPr algn="l"/>
            <a:r>
              <a:rPr lang="nl-NL" b="0" i="0" dirty="0">
                <a:solidFill>
                  <a:srgbClr val="333333"/>
                </a:solidFill>
                <a:effectLst/>
                <a:latin typeface="vpro_vesta"/>
              </a:rPr>
              <a:t>De duurzame uitweg lijkt recycling te zijn. Producenten moeten hun producten zo ontwerpen dat de materialen later eenvoudig kunnen worden hergebruikt. Maar dat staat nog in de kinderschoenen. Zo wordt momenteel slechts tien procent van alle mobiele telefoons gerecycled, aldus Rotmans.</a:t>
            </a:r>
          </a:p>
          <a:p>
            <a:endParaRPr lang="nl-NL" dirty="0"/>
          </a:p>
        </p:txBody>
      </p:sp>
      <p:sp>
        <p:nvSpPr>
          <p:cNvPr id="4" name="Tijdelijke aanduiding voor dianummer 3"/>
          <p:cNvSpPr>
            <a:spLocks noGrp="1"/>
          </p:cNvSpPr>
          <p:nvPr>
            <p:ph type="sldNum" sz="quarter" idx="5"/>
          </p:nvPr>
        </p:nvSpPr>
        <p:spPr/>
        <p:txBody>
          <a:bodyPr/>
          <a:lstStyle/>
          <a:p>
            <a:fld id="{EA5A1C72-93C5-4961-B8B1-E1C2B63FAFA5}" type="slidenum">
              <a:rPr lang="nl-NL" smtClean="0"/>
              <a:t>13</a:t>
            </a:fld>
            <a:endParaRPr lang="nl-NL"/>
          </a:p>
        </p:txBody>
      </p:sp>
    </p:spTree>
    <p:extLst>
      <p:ext uri="{BB962C8B-B14F-4D97-AF65-F5344CB8AC3E}">
        <p14:creationId xmlns:p14="http://schemas.microsoft.com/office/powerpoint/2010/main" val="187452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vpro_vesta"/>
              </a:rPr>
              <a:t>Recycling raakt aan de volgende transitie: de circulaire. De omslag naar een economie waarbij we geen grondstoffen verloren laten gaan maar steeds opnieuw hergebruiken. Dat gaat verder dan enkel recyclen, want hergebruiken heeft geen zin als we daarnaast nog allerlei producten van nieuwe grondstoffen maken.</a:t>
            </a:r>
          </a:p>
          <a:p>
            <a:pPr algn="l"/>
            <a:r>
              <a:rPr lang="nl-NL" b="0" i="0" dirty="0">
                <a:solidFill>
                  <a:srgbClr val="333333"/>
                </a:solidFill>
                <a:effectLst/>
                <a:latin typeface="vpro_vesta"/>
              </a:rPr>
              <a:t>Rotmans geeft een voorbeeld: in Nederland hergebruiken we tachtig procent van ons afval, maar van alle in Nederland gemaakte en geïmporteerde producten bestaat nog geen tien procent uit hergebruikt materiaal. </a:t>
            </a:r>
          </a:p>
          <a:p>
            <a:pPr algn="l"/>
            <a:r>
              <a:rPr lang="nl-NL" b="0" i="0" dirty="0">
                <a:solidFill>
                  <a:srgbClr val="333333"/>
                </a:solidFill>
                <a:effectLst/>
                <a:latin typeface="vpro_vesta"/>
              </a:rPr>
              <a:t>Eén van de </a:t>
            </a:r>
            <a:r>
              <a:rPr lang="nl-NL" b="0" i="0" dirty="0" err="1">
                <a:solidFill>
                  <a:srgbClr val="333333"/>
                </a:solidFill>
                <a:effectLst/>
                <a:latin typeface="vpro_vesta"/>
              </a:rPr>
              <a:t>de</a:t>
            </a:r>
            <a:r>
              <a:rPr lang="nl-NL" b="0" i="0" dirty="0">
                <a:solidFill>
                  <a:srgbClr val="333333"/>
                </a:solidFill>
                <a:effectLst/>
                <a:latin typeface="vpro_vesta"/>
              </a:rPr>
              <a:t> grootste uitdagingen voor een duurzame wereld is daarom: kunnen we een economie creëren die niet gebaseerd is op oneindige groei? Een wereld waarin er niet elk jaar een beetje meer bij komt. Dat idee staat haaks op de manier waarop de meeste (oude) economen, bestuurders en consumenten nog denken. </a:t>
            </a:r>
          </a:p>
          <a:p>
            <a:pPr algn="l"/>
            <a:r>
              <a:rPr lang="nl-NL" b="1" i="0" dirty="0">
                <a:solidFill>
                  <a:srgbClr val="333333"/>
                </a:solidFill>
                <a:effectLst/>
                <a:latin typeface="simplistic_sans"/>
              </a:rPr>
              <a:t>'kunnen we een economie creëren die niet gebaseerd is op oneindige groei?'</a:t>
            </a:r>
          </a:p>
          <a:p>
            <a:pPr algn="l"/>
            <a:r>
              <a:rPr lang="nl-NL" b="0" i="0" dirty="0">
                <a:solidFill>
                  <a:srgbClr val="333333"/>
                </a:solidFill>
                <a:effectLst/>
                <a:latin typeface="vpro_vesta"/>
              </a:rPr>
              <a:t>Toch zijn de eerste tekenen van een dergelijke economie, waar de focus ligt op gebruik in plaats van bezit, al zichtbaar. Steeds meer bedrijven adopteren het verdienmodel van ‘product as a service’. IKEA ziet een tafel niet langer als eindproduct maar als een verzameling grondstoffen die ze tijdelijk uitlenen aan de klant. Denk ook aan bedrijven als Swapfiets of </a:t>
            </a:r>
            <a:r>
              <a:rPr lang="nl-NL" b="0" i="0" dirty="0" err="1">
                <a:solidFill>
                  <a:srgbClr val="333333"/>
                </a:solidFill>
                <a:effectLst/>
                <a:latin typeface="vpro_vesta"/>
              </a:rPr>
              <a:t>Fairphone</a:t>
            </a:r>
            <a:r>
              <a:rPr lang="nl-NL" b="0" i="0" dirty="0">
                <a:solidFill>
                  <a:srgbClr val="333333"/>
                </a:solidFill>
                <a:effectLst/>
                <a:latin typeface="vpro_vesta"/>
              </a:rPr>
              <a:t>.</a:t>
            </a:r>
          </a:p>
          <a:p>
            <a:pPr algn="l"/>
            <a:r>
              <a:rPr lang="nl-NL" b="0" i="0" dirty="0">
                <a:solidFill>
                  <a:srgbClr val="333333"/>
                </a:solidFill>
                <a:effectLst/>
                <a:latin typeface="vpro_vesta"/>
              </a:rPr>
              <a:t>Wat vooral nodig is om deze transitie te versnellen: betere regels. Overheden moeten bedrijven bijvoorbeeld verplichten om materialen te recyclen en producten </a:t>
            </a:r>
            <a:r>
              <a:rPr lang="nl-NL" b="0" i="0" dirty="0" err="1">
                <a:solidFill>
                  <a:srgbClr val="333333"/>
                </a:solidFill>
                <a:effectLst/>
                <a:latin typeface="vpro_vesta"/>
              </a:rPr>
              <a:t>repareerbaar</a:t>
            </a:r>
            <a:r>
              <a:rPr lang="nl-NL" b="0" i="0" dirty="0">
                <a:solidFill>
                  <a:srgbClr val="333333"/>
                </a:solidFill>
                <a:effectLst/>
                <a:latin typeface="vpro_vesta"/>
              </a:rPr>
              <a:t> te maken. De afvalstoffenwet, die hergebruik van afval verbiedt, moet herzien. Vervuiling moet worden belast, evenals bezit. Arbeid en circulaire bedrijven moeten juist worden ontlast.</a:t>
            </a:r>
          </a:p>
          <a:p>
            <a:endParaRPr lang="nl-NL" dirty="0"/>
          </a:p>
        </p:txBody>
      </p:sp>
      <p:sp>
        <p:nvSpPr>
          <p:cNvPr id="4" name="Tijdelijke aanduiding voor dianummer 3"/>
          <p:cNvSpPr>
            <a:spLocks noGrp="1"/>
          </p:cNvSpPr>
          <p:nvPr>
            <p:ph type="sldNum" sz="quarter" idx="5"/>
          </p:nvPr>
        </p:nvSpPr>
        <p:spPr/>
        <p:txBody>
          <a:bodyPr/>
          <a:lstStyle/>
          <a:p>
            <a:fld id="{EA5A1C72-93C5-4961-B8B1-E1C2B63FAFA5}" type="slidenum">
              <a:rPr lang="nl-NL" smtClean="0"/>
              <a:t>14</a:t>
            </a:fld>
            <a:endParaRPr lang="nl-NL"/>
          </a:p>
        </p:txBody>
      </p:sp>
    </p:spTree>
    <p:extLst>
      <p:ext uri="{BB962C8B-B14F-4D97-AF65-F5344CB8AC3E}">
        <p14:creationId xmlns:p14="http://schemas.microsoft.com/office/powerpoint/2010/main" val="4147020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cs typeface="Calibri Light"/>
              </a:rPr>
              <a:t>Thema's in </a:t>
            </a:r>
            <a:r>
              <a:rPr lang="en-US" dirty="0" err="1">
                <a:cs typeface="Calibri Light"/>
              </a:rPr>
              <a:t>iedere</a:t>
            </a:r>
            <a:r>
              <a:rPr lang="en-US" dirty="0">
                <a:cs typeface="Calibri Light"/>
              </a:rPr>
              <a:t> </a:t>
            </a:r>
            <a:r>
              <a:rPr lang="en-US" dirty="0" err="1">
                <a:cs typeface="Calibri Light"/>
              </a:rPr>
              <a:t>transitieagenda</a:t>
            </a:r>
            <a:r>
              <a:rPr lang="en-US" dirty="0">
                <a:cs typeface="Calibri Light"/>
              </a:rPr>
              <a:t>:</a:t>
            </a:r>
          </a:p>
          <a:p>
            <a:endParaRPr lang="en-US" dirty="0">
              <a:cs typeface="Calibri Light"/>
            </a:endParaRPr>
          </a:p>
          <a:p>
            <a:pPr marL="342900" indent="-342900">
              <a:buAutoNum type="arabicPeriod"/>
            </a:pPr>
            <a:r>
              <a:rPr lang="en-US" dirty="0" err="1">
                <a:cs typeface="Calibri"/>
              </a:rPr>
              <a:t>Producentenverantwoordelijkheid</a:t>
            </a:r>
            <a:endParaRPr lang="en-US" dirty="0"/>
          </a:p>
          <a:p>
            <a:pPr marL="342900" indent="-342900">
              <a:buAutoNum type="arabicPeriod"/>
            </a:pPr>
            <a:r>
              <a:rPr lang="en-US" dirty="0">
                <a:cs typeface="Calibri"/>
              </a:rPr>
              <a:t>Wet- </a:t>
            </a:r>
            <a:r>
              <a:rPr lang="en-US" dirty="0" err="1">
                <a:cs typeface="Calibri"/>
              </a:rPr>
              <a:t>en</a:t>
            </a:r>
            <a:r>
              <a:rPr lang="en-US" dirty="0">
                <a:cs typeface="Calibri"/>
              </a:rPr>
              <a:t> </a:t>
            </a:r>
            <a:r>
              <a:rPr lang="en-US" dirty="0" err="1">
                <a:cs typeface="Calibri"/>
              </a:rPr>
              <a:t>regelgeving</a:t>
            </a:r>
            <a:r>
              <a:rPr lang="en-US" dirty="0">
                <a:cs typeface="Calibri"/>
              </a:rPr>
              <a:t> </a:t>
            </a:r>
          </a:p>
          <a:p>
            <a:pPr marL="342900" indent="-342900">
              <a:buAutoNum type="arabicPeriod"/>
            </a:pPr>
            <a:r>
              <a:rPr lang="en-US" dirty="0" err="1">
                <a:cs typeface="Calibri"/>
              </a:rPr>
              <a:t>Circulair</a:t>
            </a:r>
            <a:r>
              <a:rPr lang="en-US" dirty="0">
                <a:cs typeface="Calibri"/>
              </a:rPr>
              <a:t> </a:t>
            </a:r>
            <a:r>
              <a:rPr lang="en-US" dirty="0" err="1">
                <a:cs typeface="Calibri"/>
              </a:rPr>
              <a:t>ontwerpen</a:t>
            </a:r>
            <a:r>
              <a:rPr lang="en-US" dirty="0">
                <a:cs typeface="Calibri"/>
              </a:rPr>
              <a:t> </a:t>
            </a:r>
          </a:p>
          <a:p>
            <a:pPr marL="342900" indent="-342900">
              <a:buAutoNum type="arabicPeriod"/>
            </a:pPr>
            <a:r>
              <a:rPr lang="en-US" dirty="0" err="1">
                <a:cs typeface="Calibri"/>
              </a:rPr>
              <a:t>Circulair</a:t>
            </a:r>
            <a:r>
              <a:rPr lang="en-US" dirty="0">
                <a:cs typeface="Calibri"/>
              </a:rPr>
              <a:t> </a:t>
            </a:r>
            <a:r>
              <a:rPr lang="en-US" dirty="0" err="1">
                <a:cs typeface="Calibri"/>
              </a:rPr>
              <a:t>inkopen</a:t>
            </a:r>
            <a:r>
              <a:rPr lang="en-US" dirty="0">
                <a:cs typeface="Calibri"/>
              </a:rPr>
              <a:t> </a:t>
            </a:r>
          </a:p>
          <a:p>
            <a:pPr marL="342900" indent="-342900">
              <a:buAutoNum type="arabicPeriod"/>
            </a:pPr>
            <a:r>
              <a:rPr lang="en-US" dirty="0" err="1">
                <a:cs typeface="Calibri"/>
              </a:rPr>
              <a:t>Marktprikkels</a:t>
            </a:r>
            <a:r>
              <a:rPr lang="en-US" dirty="0">
                <a:cs typeface="Calibri"/>
              </a:rPr>
              <a:t> </a:t>
            </a:r>
          </a:p>
          <a:p>
            <a:pPr marL="342900" indent="-342900">
              <a:buAutoNum type="arabicPeriod"/>
            </a:pPr>
            <a:r>
              <a:rPr lang="en-US" dirty="0" err="1">
                <a:cs typeface="Calibri"/>
              </a:rPr>
              <a:t>Financieringsinstrumenten</a:t>
            </a:r>
            <a:endParaRPr lang="en-US" dirty="0">
              <a:cs typeface="Calibri"/>
            </a:endParaRPr>
          </a:p>
          <a:p>
            <a:pPr marL="342900" indent="-342900">
              <a:buAutoNum type="arabicPeriod"/>
            </a:pPr>
            <a:r>
              <a:rPr lang="en-US" dirty="0">
                <a:cs typeface="Calibri"/>
              </a:rPr>
              <a:t>Monitoring, </a:t>
            </a:r>
            <a:r>
              <a:rPr lang="en-US" dirty="0" err="1">
                <a:cs typeface="Calibri"/>
              </a:rPr>
              <a:t>Kennis</a:t>
            </a:r>
            <a:r>
              <a:rPr lang="en-US" dirty="0">
                <a:cs typeface="Calibri"/>
              </a:rPr>
              <a:t> </a:t>
            </a:r>
            <a:r>
              <a:rPr lang="en-US" dirty="0" err="1">
                <a:cs typeface="Calibri"/>
              </a:rPr>
              <a:t>en</a:t>
            </a:r>
            <a:r>
              <a:rPr lang="en-US" dirty="0">
                <a:cs typeface="Calibri"/>
              </a:rPr>
              <a:t> </a:t>
            </a:r>
            <a:r>
              <a:rPr lang="en-US" dirty="0" err="1">
                <a:cs typeface="Calibri"/>
              </a:rPr>
              <a:t>innovatie</a:t>
            </a:r>
            <a:r>
              <a:rPr lang="en-US" dirty="0">
                <a:cs typeface="Calibri"/>
              </a:rPr>
              <a:t> </a:t>
            </a:r>
          </a:p>
          <a:p>
            <a:pPr marL="342900" indent="-342900">
              <a:buAutoNum type="arabicPeriod"/>
            </a:pPr>
            <a:r>
              <a:rPr lang="en-US" dirty="0" err="1">
                <a:cs typeface="Calibri"/>
              </a:rPr>
              <a:t>Gedrag</a:t>
            </a:r>
            <a:r>
              <a:rPr lang="en-US" dirty="0">
                <a:cs typeface="Calibri"/>
              </a:rPr>
              <a:t> </a:t>
            </a:r>
            <a:r>
              <a:rPr lang="en-US" dirty="0" err="1">
                <a:cs typeface="Calibri"/>
              </a:rPr>
              <a:t>en</a:t>
            </a:r>
            <a:r>
              <a:rPr lang="en-US" dirty="0">
                <a:cs typeface="Calibri"/>
              </a:rPr>
              <a:t> </a:t>
            </a:r>
            <a:r>
              <a:rPr lang="en-US" dirty="0" err="1">
                <a:cs typeface="Calibri"/>
              </a:rPr>
              <a:t>communicatie</a:t>
            </a:r>
            <a:r>
              <a:rPr lang="en-US" dirty="0">
                <a:cs typeface="Calibri"/>
              </a:rPr>
              <a:t>, </a:t>
            </a:r>
            <a:r>
              <a:rPr lang="en-US" dirty="0" err="1">
                <a:cs typeface="Calibri"/>
              </a:rPr>
              <a:t>Onderwijs</a:t>
            </a:r>
            <a:r>
              <a:rPr lang="en-US" dirty="0">
                <a:cs typeface="Calibri"/>
              </a:rPr>
              <a:t> </a:t>
            </a:r>
            <a:r>
              <a:rPr lang="en-US" dirty="0" err="1">
                <a:cs typeface="Calibri"/>
              </a:rPr>
              <a:t>en</a:t>
            </a:r>
            <a:r>
              <a:rPr lang="en-US" dirty="0">
                <a:cs typeface="Calibri"/>
              </a:rPr>
              <a:t> </a:t>
            </a:r>
            <a:r>
              <a:rPr lang="en-US" dirty="0" err="1">
                <a:cs typeface="Calibri"/>
              </a:rPr>
              <a:t>Arbeidsmarkt</a:t>
            </a:r>
            <a:r>
              <a:rPr lang="en-US" dirty="0">
                <a:cs typeface="Calibri"/>
              </a:rPr>
              <a:t> </a:t>
            </a:r>
          </a:p>
          <a:p>
            <a:pPr marL="342900" indent="-342900">
              <a:buAutoNum type="arabicPeriod"/>
            </a:pPr>
            <a:r>
              <a:rPr lang="en-US" dirty="0" err="1">
                <a:cs typeface="Calibri"/>
              </a:rPr>
              <a:t>Internationale</a:t>
            </a:r>
            <a:r>
              <a:rPr lang="en-US" dirty="0">
                <a:cs typeface="Calibri"/>
              </a:rPr>
              <a:t> </a:t>
            </a:r>
            <a:r>
              <a:rPr lang="en-US" dirty="0" err="1">
                <a:cs typeface="Calibri"/>
              </a:rPr>
              <a:t>inzet</a:t>
            </a:r>
            <a:r>
              <a:rPr lang="en-US" dirty="0">
                <a:cs typeface="Calibri"/>
              </a:rPr>
              <a:t> </a:t>
            </a:r>
          </a:p>
          <a:p>
            <a:pPr marL="342900" indent="-342900">
              <a:buAutoNum type="arabicPeriod"/>
            </a:pPr>
            <a:r>
              <a:rPr lang="en-US" dirty="0">
                <a:cs typeface="Calibri"/>
              </a:rPr>
              <a:t>Het </a:t>
            </a:r>
            <a:r>
              <a:rPr lang="en-US" dirty="0" err="1">
                <a:cs typeface="Calibri"/>
              </a:rPr>
              <a:t>Versnellingshuis</a:t>
            </a:r>
            <a:r>
              <a:rPr lang="en-US" dirty="0">
                <a:cs typeface="Calibri"/>
              </a:rPr>
              <a:t> Nederland </a:t>
            </a:r>
            <a:r>
              <a:rPr lang="en-US" dirty="0" err="1">
                <a:cs typeface="Calibri"/>
              </a:rPr>
              <a:t>Circulair</a:t>
            </a:r>
            <a:r>
              <a:rPr lang="en-US" dirty="0">
                <a:cs typeface="Calibri"/>
              </a:rPr>
              <a:t>!</a:t>
            </a:r>
          </a:p>
          <a:p>
            <a:endParaRPr lang="nl-NL" dirty="0"/>
          </a:p>
        </p:txBody>
      </p:sp>
      <p:sp>
        <p:nvSpPr>
          <p:cNvPr id="4" name="Tijdelijke aanduiding voor dianummer 3"/>
          <p:cNvSpPr>
            <a:spLocks noGrp="1"/>
          </p:cNvSpPr>
          <p:nvPr>
            <p:ph type="sldNum" sz="quarter" idx="5"/>
          </p:nvPr>
        </p:nvSpPr>
        <p:spPr/>
        <p:txBody>
          <a:bodyPr/>
          <a:lstStyle/>
          <a:p>
            <a:fld id="{EA5A1C72-93C5-4961-B8B1-E1C2B63FAFA5}" type="slidenum">
              <a:rPr lang="nl-NL" smtClean="0"/>
              <a:t>16</a:t>
            </a:fld>
            <a:endParaRPr lang="nl-NL"/>
          </a:p>
        </p:txBody>
      </p:sp>
    </p:spTree>
    <p:extLst>
      <p:ext uri="{BB962C8B-B14F-4D97-AF65-F5344CB8AC3E}">
        <p14:creationId xmlns:p14="http://schemas.microsoft.com/office/powerpoint/2010/main" val="2175955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Door in te zetten op circulariteit (in input, gebruik en behoud van grondstoffen, materialen en producten) kunnen allerlei negatieve milieu- en sociaaleconomische effecten worden verminderd. Denk aan het terugdringen van broeikasgasemissies die vrijkomen tijdens het maken van producten, het verminderen van leveringsrisico’s van kritieke metalen die worden gebruikt in nieuwe energietechnologieën, het verminderen van zwerfafval en de daaruit voortkomende milieudruk, en het tegengaan van biodiversiteitsverlies. Het belang van veranderingen in consumptie- en productieprocessen voor het verminderen van negatieve milieueffecten wordt internationaal ook erkend. Zo is de twaalfde duurzame ontwikkelingsdoelstelling (</a:t>
            </a:r>
            <a:r>
              <a:rPr lang="nl-NL" err="1"/>
              <a:t>Sustainable</a:t>
            </a:r>
            <a:r>
              <a:rPr lang="nl-NL"/>
              <a:t> Development Goal, SDG) gericht op ‘verantwoorde consumptie en productie’. Meer circulair consumeren en produceren is een belangrijke invulling van dit twaalfde doel. De omslag naar een circulaire economie draagt zo dus bij aan de aanpak van meerdere maatschappelijke vraagstukken</a:t>
            </a:r>
          </a:p>
          <a:p>
            <a:endParaRPr lang="nl-NL"/>
          </a:p>
          <a:p>
            <a:endParaRPr lang="nl-NL"/>
          </a:p>
          <a:p>
            <a:r>
              <a:rPr lang="nl-NL"/>
              <a:t>Het inzetten op een circulaire economie is niet de enige manier om gewenste effecten te realiseren. Klimaatbeleid, natuurbeleid, bodem-, lucht- en waterkwaliteitsbeleid, en handelsbeleid zijn uiteraard cruciaal voor het reduceren van broeikasgasemissies, het tegengaan van biodiversiteitsverlies en vervuiling en het verminderen van leveringsrisico’s van grondstoffen. Figuur 2.2 geeft een illustratief en niet-uitputtend overzicht van de positionering van een circulaire economie tussen verschillende relevante maatschappelijke problemen en beleidsthema’s. De bovenste laag laat enkele maatschappelijke opgaven zien, de middelste laag enkele daaraan gekoppelde beleidsvelden. Een circulaire economie is een eigenstandig middel dat, vanwege efficiënter grondstoffengebruik, kan bijdragen aan het realiseren van diverse maatschappelijk gewenste effecten op andere terreinen. </a:t>
            </a:r>
          </a:p>
          <a:p>
            <a:endParaRPr lang="nl-NL"/>
          </a:p>
          <a:p>
            <a:r>
              <a:rPr lang="nl-NL"/>
              <a:t>Er zijn ook spanningen tussen circulaire-economiebeleid en andere beleidsopgaven. Zo staat het drastisch verminderen van het primaire grondstoffengebruik op gespannen voet met de ambitie om in de komende tien jaar tot mogelijk 1 miljoen nieuwe huizen te bouwen. Er komen vooralsnog onvoldoende secundaire (dat wil zeggen herbruikbare) materialen vrij om dat te realiseren. Ook kan een omslag van beton naar hout op grote schaal op gespannen voet staan met de beschikbaarheid van voldoende duurzame </a:t>
            </a:r>
            <a:r>
              <a:rPr lang="nl-NL" err="1"/>
              <a:t>biogrondstoffen</a:t>
            </a:r>
            <a:r>
              <a:rPr lang="nl-NL"/>
              <a:t>. Een ander voorbeeld is de spanning tussen het verminderen van het grondstoffengebruik en de toename van wind- en zonne-energie-installaties in de energietransitie. Hoewel beide transities kunnen bijdragen aan het verminderen van de CO2-uitstoot, vraagt het uitbreiden van de capaciteit van installaties voor wind- en zonne-energie juist om een toename van het gebruik van zeldzame aardmetalen zoals scandium en yttrium. Bij het stellen van doelen voor een circulaire economie is het daarom raadzaam om niet alleen synergiën, maar ook afruilen scherp in beeld te hebben.</a:t>
            </a:r>
          </a:p>
        </p:txBody>
      </p:sp>
      <p:sp>
        <p:nvSpPr>
          <p:cNvPr id="4" name="Tijdelijke aanduiding voor dianummer 3"/>
          <p:cNvSpPr>
            <a:spLocks noGrp="1"/>
          </p:cNvSpPr>
          <p:nvPr>
            <p:ph type="sldNum" sz="quarter" idx="5"/>
          </p:nvPr>
        </p:nvSpPr>
        <p:spPr/>
        <p:txBody>
          <a:bodyPr/>
          <a:lstStyle/>
          <a:p>
            <a:fld id="{07D98685-8AFA-4272-81A9-95D9A7DD8598}" type="slidenum">
              <a:rPr lang="nl-NL" smtClean="0"/>
              <a:t>17</a:t>
            </a:fld>
            <a:endParaRPr lang="nl-NL"/>
          </a:p>
        </p:txBody>
      </p:sp>
    </p:spTree>
    <p:extLst>
      <p:ext uri="{BB962C8B-B14F-4D97-AF65-F5344CB8AC3E}">
        <p14:creationId xmlns:p14="http://schemas.microsoft.com/office/powerpoint/2010/main" val="37303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de-DE"/>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A953BDC-9EAE-49FE-9892-958C9F845175}" type="datetimeFigureOut">
              <a:rPr lang="de-DE" smtClean="0"/>
              <a:t>23.02.2024</a:t>
            </a:fld>
            <a:endParaRPr lang="de-DE"/>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360519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CD814C8-F66B-4915-9FEC-D62A1DED085F}" type="slidenum">
              <a:rPr lang="de-DE" smtClean="0"/>
              <a:t>‹nr.›</a:t>
            </a:fld>
            <a:endParaRPr lang="de-DE"/>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909075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641224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CD814C8-F66B-4915-9FEC-D62A1DED085F}" type="slidenum">
              <a:rPr lang="de-DE" smtClean="0"/>
              <a:t>‹nr.›</a:t>
            </a:fld>
            <a:endParaRPr lang="de-DE"/>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196884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4086332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049585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71369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3734275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072204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755394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de-DE"/>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A953BDC-9EAE-49FE-9892-958C9F845175}" type="datetimeFigureOut">
              <a:rPr lang="de-DE" smtClean="0"/>
              <a:t>23.02.2024</a:t>
            </a:fld>
            <a:endParaRPr lang="de-DE"/>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657735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185734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de-DE"/>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A953BDC-9EAE-49FE-9892-958C9F845175}" type="datetimeFigureOut">
              <a:rPr lang="de-DE" smtClean="0"/>
              <a:t>23.02.2024</a:t>
            </a:fld>
            <a:endParaRPr lang="de-DE"/>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286650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de-DE"/>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A953BDC-9EAE-49FE-9892-958C9F845175}" type="datetimeFigureOut">
              <a:rPr lang="de-DE" smtClean="0"/>
              <a:t>23.02.2024</a:t>
            </a:fld>
            <a:endParaRPr lang="de-DE"/>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289871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221318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de-DE"/>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CD814C8-F66B-4915-9FEC-D62A1DED085F}" type="slidenum">
              <a:rPr lang="de-DE" smtClean="0"/>
              <a:t>‹nr.›</a:t>
            </a:fld>
            <a:endParaRPr lang="de-DE"/>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369744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de-DE"/>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CD814C8-F66B-4915-9FEC-D62A1DED085F}" type="slidenum">
              <a:rPr lang="de-DE" smtClean="0"/>
              <a:t>‹nr.›</a:t>
            </a:fld>
            <a:endParaRPr lang="de-DE"/>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384717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de-DE"/>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CD814C8-F66B-4915-9FEC-D62A1DED085F}" type="slidenum">
              <a:rPr lang="de-DE" smtClean="0"/>
              <a:t>‹nr.›</a:t>
            </a:fld>
            <a:endParaRPr lang="de-DE"/>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303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A953BDC-9EAE-49FE-9892-958C9F845175}" type="datetimeFigureOut">
              <a:rPr lang="de-DE" smtClean="0"/>
              <a:t>23.02.2024</a:t>
            </a:fld>
            <a:endParaRPr lang="de-DE"/>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de-DE"/>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3984981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A953BDC-9EAE-49FE-9892-958C9F845175}" type="datetimeFigureOut">
              <a:rPr lang="de-DE" smtClean="0"/>
              <a:t>23.02.2024</a:t>
            </a:fld>
            <a:endParaRPr lang="de-DE"/>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de-DE"/>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430640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A953BDC-9EAE-49FE-9892-958C9F845175}" type="datetimeFigureOut">
              <a:rPr lang="de-DE" smtClean="0"/>
              <a:t>23.02.2024</a:t>
            </a:fld>
            <a:endParaRPr lang="de-DE"/>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de-DE"/>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7719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A953BDC-9EAE-49FE-9892-958C9F845175}" type="datetimeFigureOut">
              <a:rPr lang="de-DE" smtClean="0"/>
              <a:t>23.02.2024</a:t>
            </a:fld>
            <a:endParaRPr lang="de-DE"/>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de-DE"/>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71161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de-DE"/>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A953BDC-9EAE-49FE-9892-958C9F845175}" type="datetimeFigureOut">
              <a:rPr lang="de-DE" smtClean="0"/>
              <a:t>23.02.2024</a:t>
            </a:fld>
            <a:endParaRPr lang="de-DE"/>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245962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445233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23.02.2024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046414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de-DE"/>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A953BDC-9EAE-49FE-9892-958C9F845175}" type="datetimeFigureOut">
              <a:rPr lang="de-DE" smtClean="0"/>
              <a:t>23.02.2024</a:t>
            </a:fld>
            <a:endParaRPr lang="de-DE"/>
          </a:p>
        </p:txBody>
      </p:sp>
    </p:spTree>
    <p:extLst>
      <p:ext uri="{BB962C8B-B14F-4D97-AF65-F5344CB8AC3E}">
        <p14:creationId xmlns:p14="http://schemas.microsoft.com/office/powerpoint/2010/main" val="198259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558835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CD814C8-F66B-4915-9FEC-D62A1DED085F}" type="slidenum">
              <a:rPr lang="de-DE" smtClean="0"/>
              <a:t>‹nr.›</a:t>
            </a:fld>
            <a:endParaRPr lang="de-DE"/>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198847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818544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184246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CD814C8-F66B-4915-9FEC-D62A1DED085F}" type="slidenum">
              <a:rPr lang="de-DE" smtClean="0"/>
              <a:t>‹nr.›</a:t>
            </a:fld>
            <a:endParaRPr lang="de-DE"/>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364203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CA953BDC-9EAE-49FE-9892-958C9F845175}" type="datetimeFigureOut">
              <a:rPr lang="de-DE" smtClean="0"/>
              <a:t>23.02.2024</a:t>
            </a:fld>
            <a:endParaRPr lang="de-DE"/>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de-DE"/>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CD814C8-F66B-4915-9FEC-D62A1DED085F}" type="slidenum">
              <a:rPr lang="de-DE" smtClean="0"/>
              <a:t>‹nr.›</a:t>
            </a:fld>
            <a:endParaRPr lang="de-DE"/>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647879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RMFXySA0vvQ?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hyperlink" Target="https://www.rivm.nl/publicaties/opgaven-voor-volksgezondheid-en-zorg-op-weg-naar-205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2.xml"/><Relationship Id="rId1" Type="http://schemas.openxmlformats.org/officeDocument/2006/relationships/video" Target="https://www.youtube.com/embed/ZSvAD7wUQJ0?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2.xml"/><Relationship Id="rId1" Type="http://schemas.openxmlformats.org/officeDocument/2006/relationships/video" Target="https://www.youtube.com/embed/Q2qNyEzh5X0?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cs typeface="Calibri Light"/>
              </a:rPr>
              <a:t>De stad van de </a:t>
            </a:r>
            <a:r>
              <a:rPr lang="de-DE" dirty="0" err="1">
                <a:cs typeface="Calibri Light"/>
              </a:rPr>
              <a:t>Toekomst</a:t>
            </a:r>
            <a:br>
              <a:rPr lang="de-DE" dirty="0">
                <a:cs typeface="Calibri Light"/>
              </a:rPr>
            </a:br>
            <a:r>
              <a:rPr lang="de-DE" sz="4000" dirty="0" err="1">
                <a:cs typeface="Calibri Light"/>
              </a:rPr>
              <a:t>Circulaire</a:t>
            </a:r>
            <a:r>
              <a:rPr lang="de-DE" sz="4000" dirty="0">
                <a:cs typeface="Calibri Light"/>
              </a:rPr>
              <a:t> </a:t>
            </a:r>
            <a:r>
              <a:rPr lang="de-DE" sz="4000" dirty="0" err="1">
                <a:cs typeface="Calibri Light"/>
              </a:rPr>
              <a:t>economie</a:t>
            </a:r>
            <a:endParaRPr lang="de-DE" dirty="0"/>
          </a:p>
        </p:txBody>
      </p:sp>
    </p:spTree>
    <p:extLst>
      <p:ext uri="{BB962C8B-B14F-4D97-AF65-F5344CB8AC3E}">
        <p14:creationId xmlns:p14="http://schemas.microsoft.com/office/powerpoint/2010/main" val="3351439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1C588-2F99-41A7-62F9-5A575E53572F}"/>
              </a:ext>
            </a:extLst>
          </p:cNvPr>
          <p:cNvSpPr>
            <a:spLocks noGrp="1"/>
          </p:cNvSpPr>
          <p:nvPr>
            <p:ph type="title"/>
          </p:nvPr>
        </p:nvSpPr>
        <p:spPr>
          <a:xfrm>
            <a:off x="371476" y="296863"/>
            <a:ext cx="5638799" cy="1160403"/>
          </a:xfrm>
        </p:spPr>
        <p:txBody>
          <a:bodyPr anchor="t">
            <a:normAutofit/>
          </a:bodyPr>
          <a:lstStyle/>
          <a:p>
            <a:r>
              <a:rPr lang="nl-NL" dirty="0"/>
              <a:t>Transitie</a:t>
            </a:r>
          </a:p>
        </p:txBody>
      </p:sp>
      <p:sp>
        <p:nvSpPr>
          <p:cNvPr id="3" name="Tijdelijke aanduiding voor tekst 2">
            <a:extLst>
              <a:ext uri="{FF2B5EF4-FFF2-40B4-BE49-F238E27FC236}">
                <a16:creationId xmlns:a16="http://schemas.microsoft.com/office/drawing/2014/main" id="{72C61D48-DA77-46B1-3BF3-9ED6AD24AE79}"/>
              </a:ext>
            </a:extLst>
          </p:cNvPr>
          <p:cNvSpPr>
            <a:spLocks noGrp="1"/>
          </p:cNvSpPr>
          <p:nvPr>
            <p:ph type="body" sz="quarter" idx="13"/>
          </p:nvPr>
        </p:nvSpPr>
        <p:spPr>
          <a:xfrm>
            <a:off x="371475" y="1709738"/>
            <a:ext cx="5645150" cy="4419599"/>
          </a:xfrm>
        </p:spPr>
        <p:txBody>
          <a:bodyPr>
            <a:normAutofit/>
          </a:bodyPr>
          <a:lstStyle/>
          <a:p>
            <a:pPr marL="0" indent="0">
              <a:spcAft>
                <a:spcPts val="600"/>
              </a:spcAft>
              <a:buNone/>
            </a:pPr>
            <a:r>
              <a:rPr lang="nl-NL" dirty="0"/>
              <a:t>Een transitie is een overgang van het één naar het ander. Er is sprake van een verandering, maar het is meestal gericht op et behouden van de bestaande structuur of het systeem. </a:t>
            </a:r>
          </a:p>
          <a:p>
            <a:pPr marL="0" indent="0">
              <a:spcAft>
                <a:spcPts val="600"/>
              </a:spcAft>
              <a:buNone/>
            </a:pPr>
            <a:endParaRPr lang="nl-NL" dirty="0"/>
          </a:p>
          <a:p>
            <a:pPr marL="0" indent="0">
              <a:spcAft>
                <a:spcPts val="600"/>
              </a:spcAft>
              <a:buNone/>
            </a:pPr>
            <a:r>
              <a:rPr lang="nl-NL" dirty="0"/>
              <a:t>Bijvoorbeeld, de transitie van geld. </a:t>
            </a:r>
          </a:p>
          <a:p>
            <a:pPr marL="0" indent="0">
              <a:spcAft>
                <a:spcPts val="600"/>
              </a:spcAft>
              <a:buNone/>
            </a:pPr>
            <a:r>
              <a:rPr lang="nl-NL" dirty="0"/>
              <a:t>Betalen met papier geld naar betalen met bankpas, in beide gevallen blijft de euro het betaal middel. </a:t>
            </a:r>
          </a:p>
          <a:p>
            <a:pPr marL="0" indent="0">
              <a:spcAft>
                <a:spcPts val="600"/>
              </a:spcAft>
              <a:buNone/>
            </a:pPr>
            <a:endParaRPr lang="nl-NL" dirty="0"/>
          </a:p>
        </p:txBody>
      </p:sp>
      <p:pic>
        <p:nvPicPr>
          <p:cNvPr id="2050" name="Picture 2" descr="Mag ik geld - Mag ik geld">
            <a:extLst>
              <a:ext uri="{FF2B5EF4-FFF2-40B4-BE49-F238E27FC236}">
                <a16:creationId xmlns:a16="http://schemas.microsoft.com/office/drawing/2014/main" id="{A240067D-DD3F-8918-3C32-9D6D51B2A406}"/>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4374" r="4382" b="-3"/>
          <a:stretch/>
        </p:blipFill>
        <p:spPr bwMode="auto">
          <a:xfrm>
            <a:off x="6175377" y="10"/>
            <a:ext cx="6016622" cy="6857990"/>
          </a:xfrm>
          <a:prstGeom prst="rect">
            <a:avLst/>
          </a:prstGeom>
          <a:solidFill>
            <a:srgbClr val="FFFFFF"/>
          </a:solidFill>
        </p:spPr>
      </p:pic>
      <p:sp>
        <p:nvSpPr>
          <p:cNvPr id="2057" name="Text Placeholder 4">
            <a:extLst>
              <a:ext uri="{FF2B5EF4-FFF2-40B4-BE49-F238E27FC236}">
                <a16:creationId xmlns:a16="http://schemas.microsoft.com/office/drawing/2014/main" id="{1841DC7C-78F0-B863-1BF4-6AB249CD4E15}"/>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3667489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E1154-C650-5A78-B1FF-BB3F40CE7043}"/>
              </a:ext>
            </a:extLst>
          </p:cNvPr>
          <p:cNvSpPr>
            <a:spLocks noGrp="1"/>
          </p:cNvSpPr>
          <p:nvPr>
            <p:ph type="title"/>
          </p:nvPr>
        </p:nvSpPr>
        <p:spPr>
          <a:xfrm>
            <a:off x="6175377" y="296863"/>
            <a:ext cx="5638799" cy="1160403"/>
          </a:xfrm>
        </p:spPr>
        <p:txBody>
          <a:bodyPr anchor="t">
            <a:normAutofit/>
          </a:bodyPr>
          <a:lstStyle/>
          <a:p>
            <a:r>
              <a:rPr lang="nl-NL" dirty="0"/>
              <a:t>Transformatie</a:t>
            </a:r>
          </a:p>
        </p:txBody>
      </p:sp>
      <p:sp>
        <p:nvSpPr>
          <p:cNvPr id="3" name="Tijdelijke aanduiding voor tekst 2">
            <a:extLst>
              <a:ext uri="{FF2B5EF4-FFF2-40B4-BE49-F238E27FC236}">
                <a16:creationId xmlns:a16="http://schemas.microsoft.com/office/drawing/2014/main" id="{0703E72B-A92E-A93B-E7A9-A3782BB9686E}"/>
              </a:ext>
            </a:extLst>
          </p:cNvPr>
          <p:cNvSpPr>
            <a:spLocks noGrp="1"/>
          </p:cNvSpPr>
          <p:nvPr>
            <p:ph type="body" sz="quarter" idx="13"/>
          </p:nvPr>
        </p:nvSpPr>
        <p:spPr>
          <a:xfrm>
            <a:off x="6175377" y="1709738"/>
            <a:ext cx="5645150" cy="4419599"/>
          </a:xfrm>
        </p:spPr>
        <p:txBody>
          <a:bodyPr>
            <a:normAutofit/>
          </a:bodyPr>
          <a:lstStyle/>
          <a:p>
            <a:pPr marL="0" indent="0">
              <a:spcAft>
                <a:spcPts val="600"/>
              </a:spcAft>
              <a:buNone/>
            </a:pPr>
            <a:r>
              <a:rPr lang="nl-NL" dirty="0"/>
              <a:t>Een transformatie gaat over vaak een radicale verandering van de structuur, het proces en de manier van denken. Het gaat hier om een fundamentele verandering van de organisatie(paradigma verschuiving). </a:t>
            </a:r>
            <a:endParaRPr lang="nl-NL"/>
          </a:p>
          <a:p>
            <a:pPr marL="0" indent="0">
              <a:spcAft>
                <a:spcPts val="600"/>
              </a:spcAft>
              <a:buNone/>
            </a:pPr>
            <a:endParaRPr lang="nl-NL"/>
          </a:p>
          <a:p>
            <a:pPr marL="0" indent="0">
              <a:spcAft>
                <a:spcPts val="600"/>
              </a:spcAft>
              <a:buNone/>
            </a:pPr>
            <a:r>
              <a:rPr lang="nl-NL" dirty="0"/>
              <a:t>De deeleconomie is een voorbeeld van een fundamentele vernieuwing. In plaats van het bezitten van goederen zoals een auto, delen we deze en zijn we geen eigenaar meer. </a:t>
            </a:r>
            <a:endParaRPr lang="nl-NL"/>
          </a:p>
          <a:p>
            <a:pPr marL="0" indent="0">
              <a:spcAft>
                <a:spcPts val="600"/>
              </a:spcAft>
              <a:buNone/>
            </a:pPr>
            <a:endParaRPr lang="nl-NL"/>
          </a:p>
          <a:p>
            <a:pPr marL="0" indent="0">
              <a:spcAft>
                <a:spcPts val="600"/>
              </a:spcAft>
              <a:buNone/>
            </a:pPr>
            <a:endParaRPr lang="nl-NL"/>
          </a:p>
          <a:p>
            <a:pPr marL="0" indent="0">
              <a:spcAft>
                <a:spcPts val="600"/>
              </a:spcAft>
              <a:buNone/>
            </a:pPr>
            <a:endParaRPr lang="nl-NL"/>
          </a:p>
        </p:txBody>
      </p:sp>
      <p:pic>
        <p:nvPicPr>
          <p:cNvPr id="3074" name="Picture 2" descr="Nudge - Nederlandse deeleconomie: initiatieven in beeld">
            <a:extLst>
              <a:ext uri="{FF2B5EF4-FFF2-40B4-BE49-F238E27FC236}">
                <a16:creationId xmlns:a16="http://schemas.microsoft.com/office/drawing/2014/main" id="{82419DBE-0256-AA91-36D2-BDCEFEA21533}"/>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7029" r="7216" b="2"/>
          <a:stretch/>
        </p:blipFill>
        <p:spPr bwMode="auto">
          <a:xfrm>
            <a:off x="20" y="10"/>
            <a:ext cx="6016602" cy="6857990"/>
          </a:xfrm>
          <a:prstGeom prst="rect">
            <a:avLst/>
          </a:prstGeom>
          <a:solidFill>
            <a:srgbClr val="FFFFFF"/>
          </a:solidFill>
        </p:spPr>
      </p:pic>
    </p:spTree>
    <p:extLst>
      <p:ext uri="{BB962C8B-B14F-4D97-AF65-F5344CB8AC3E}">
        <p14:creationId xmlns:p14="http://schemas.microsoft.com/office/powerpoint/2010/main" val="141400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ergietransitie-overzicht-uitdagingen-per-sector">
            <a:extLst>
              <a:ext uri="{FF2B5EF4-FFF2-40B4-BE49-F238E27FC236}">
                <a16:creationId xmlns:a16="http://schemas.microsoft.com/office/drawing/2014/main" id="{68A6BEB1-C696-942F-8185-6298FCB12577}"/>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 r="-1" b="4285"/>
          <a:stretch/>
        </p:blipFill>
        <p:spPr bwMode="auto">
          <a:xfrm>
            <a:off x="371475" y="1700212"/>
            <a:ext cx="5656454" cy="4060507"/>
          </a:xfrm>
          <a:prstGeom prst="rect">
            <a:avLst/>
          </a:prstGeom>
          <a:solidFill>
            <a:srgbClr val="FFFFFF"/>
          </a:solidFill>
        </p:spPr>
      </p:pic>
      <p:sp>
        <p:nvSpPr>
          <p:cNvPr id="3" name="Tijdelijke aanduiding voor tekst 2">
            <a:extLst>
              <a:ext uri="{FF2B5EF4-FFF2-40B4-BE49-F238E27FC236}">
                <a16:creationId xmlns:a16="http://schemas.microsoft.com/office/drawing/2014/main" id="{1CCA8101-5854-A2A3-3F67-201CBB496D16}"/>
              </a:ext>
            </a:extLst>
          </p:cNvPr>
          <p:cNvSpPr>
            <a:spLocks noGrp="1"/>
          </p:cNvSpPr>
          <p:nvPr>
            <p:ph type="body" sz="quarter" idx="13"/>
          </p:nvPr>
        </p:nvSpPr>
        <p:spPr>
          <a:xfrm>
            <a:off x="6175376" y="1700212"/>
            <a:ext cx="4823846" cy="4429125"/>
          </a:xfrm>
        </p:spPr>
        <p:txBody>
          <a:bodyPr>
            <a:normAutofit/>
          </a:bodyPr>
          <a:lstStyle/>
          <a:p>
            <a:pPr marL="0" indent="0">
              <a:spcAft>
                <a:spcPts val="600"/>
              </a:spcAft>
              <a:buNone/>
            </a:pPr>
            <a:r>
              <a:rPr lang="nl-NL" dirty="0"/>
              <a:t>Het Klimaatakkoord legt de maatregelen en afspraken voor deze energietransitie vast. </a:t>
            </a:r>
          </a:p>
          <a:p>
            <a:pPr marL="0" indent="0">
              <a:spcAft>
                <a:spcPts val="600"/>
              </a:spcAft>
              <a:buNone/>
            </a:pPr>
            <a:endParaRPr lang="nl-NL" dirty="0"/>
          </a:p>
          <a:p>
            <a:pPr marL="0" indent="0">
              <a:spcAft>
                <a:spcPts val="600"/>
              </a:spcAft>
              <a:buNone/>
            </a:pPr>
            <a:r>
              <a:rPr lang="nl-NL" dirty="0"/>
              <a:t>Het doel van het Klimaatakkoord is een vermindering van broeikasgassen met 49% in 2030 en met 95-100% in 2050.</a:t>
            </a:r>
          </a:p>
          <a:p>
            <a:pPr marL="0" indent="0">
              <a:spcAft>
                <a:spcPts val="600"/>
              </a:spcAft>
              <a:buNone/>
            </a:pPr>
            <a:endParaRPr lang="nl-NL" dirty="0"/>
          </a:p>
          <a:p>
            <a:pPr marL="0" indent="0">
              <a:spcAft>
                <a:spcPts val="600"/>
              </a:spcAft>
              <a:buNone/>
            </a:pPr>
            <a:r>
              <a:rPr lang="nl-NL" i="1" dirty="0"/>
              <a:t>“De actuele geopolitieke ontwikkelingen en de wens om sneller onafhankelijk van gas te worden onderstrepen de urgentie van een versnelde energietransitie. Daarvoor is er op vele fronten actie nodig.(TNO)” </a:t>
            </a:r>
          </a:p>
          <a:p>
            <a:pPr marL="0" indent="0">
              <a:spcAft>
                <a:spcPts val="600"/>
              </a:spcAft>
              <a:buNone/>
            </a:pPr>
            <a:r>
              <a:rPr lang="nl-NL" b="1" dirty="0"/>
              <a:t>Welke fronten gaat het hierover? </a:t>
            </a:r>
          </a:p>
          <a:p>
            <a:pPr marL="0" indent="0">
              <a:spcAft>
                <a:spcPts val="600"/>
              </a:spcAft>
              <a:buNone/>
            </a:pPr>
            <a:endParaRPr lang="nl-NL" dirty="0"/>
          </a:p>
          <a:p>
            <a:pPr marL="0" indent="0">
              <a:spcAft>
                <a:spcPts val="600"/>
              </a:spcAft>
              <a:buNone/>
            </a:pPr>
            <a:endParaRPr lang="nl-NL" dirty="0"/>
          </a:p>
        </p:txBody>
      </p:sp>
      <p:sp>
        <p:nvSpPr>
          <p:cNvPr id="2" name="Titel 1">
            <a:extLst>
              <a:ext uri="{FF2B5EF4-FFF2-40B4-BE49-F238E27FC236}">
                <a16:creationId xmlns:a16="http://schemas.microsoft.com/office/drawing/2014/main" id="{A0A01CA3-2312-0E57-89AC-A96E40486FFD}"/>
              </a:ext>
            </a:extLst>
          </p:cNvPr>
          <p:cNvSpPr>
            <a:spLocks noGrp="1"/>
          </p:cNvSpPr>
          <p:nvPr>
            <p:ph type="title"/>
          </p:nvPr>
        </p:nvSpPr>
        <p:spPr>
          <a:xfrm>
            <a:off x="371476" y="296863"/>
            <a:ext cx="11437745" cy="1160403"/>
          </a:xfrm>
        </p:spPr>
        <p:txBody>
          <a:bodyPr anchor="t">
            <a:normAutofit/>
          </a:bodyPr>
          <a:lstStyle/>
          <a:p>
            <a:r>
              <a:rPr lang="nl-NL" dirty="0"/>
              <a:t>De energietransitie</a:t>
            </a:r>
          </a:p>
        </p:txBody>
      </p:sp>
    </p:spTree>
    <p:extLst>
      <p:ext uri="{BB962C8B-B14F-4D97-AF65-F5344CB8AC3E}">
        <p14:creationId xmlns:p14="http://schemas.microsoft.com/office/powerpoint/2010/main" val="287078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96B1-06B1-A931-8F94-71B95620386E}"/>
              </a:ext>
            </a:extLst>
          </p:cNvPr>
          <p:cNvSpPr>
            <a:spLocks noGrp="1"/>
          </p:cNvSpPr>
          <p:nvPr>
            <p:ph type="title"/>
          </p:nvPr>
        </p:nvSpPr>
        <p:spPr>
          <a:xfrm>
            <a:off x="371476" y="296863"/>
            <a:ext cx="5638799" cy="1160403"/>
          </a:xfrm>
        </p:spPr>
        <p:txBody>
          <a:bodyPr anchor="t">
            <a:normAutofit/>
          </a:bodyPr>
          <a:lstStyle/>
          <a:p>
            <a:r>
              <a:rPr lang="nl-NL" sz="3700"/>
              <a:t>De grondstoffentransitie</a:t>
            </a:r>
          </a:p>
        </p:txBody>
      </p:sp>
      <p:sp>
        <p:nvSpPr>
          <p:cNvPr id="2055" name="Text Placeholder 2">
            <a:extLst>
              <a:ext uri="{FF2B5EF4-FFF2-40B4-BE49-F238E27FC236}">
                <a16:creationId xmlns:a16="http://schemas.microsoft.com/office/drawing/2014/main" id="{33272BD6-1261-F7C6-07DF-D4FA2462E1D6}"/>
              </a:ext>
            </a:extLst>
          </p:cNvPr>
          <p:cNvSpPr>
            <a:spLocks noGrp="1"/>
          </p:cNvSpPr>
          <p:nvPr>
            <p:ph type="body" sz="quarter" idx="13"/>
          </p:nvPr>
        </p:nvSpPr>
        <p:spPr>
          <a:xfrm>
            <a:off x="371475" y="1709738"/>
            <a:ext cx="5645150" cy="4419599"/>
          </a:xfrm>
        </p:spPr>
        <p:txBody>
          <a:bodyPr/>
          <a:lstStyle/>
          <a:p>
            <a:pPr marL="0" indent="0">
              <a:buNone/>
            </a:pPr>
            <a:r>
              <a:rPr lang="en-US" dirty="0"/>
              <a:t>De </a:t>
            </a:r>
            <a:r>
              <a:rPr lang="en-US" dirty="0" err="1"/>
              <a:t>meeste</a:t>
            </a:r>
            <a:r>
              <a:rPr lang="en-US" dirty="0"/>
              <a:t> </a:t>
            </a:r>
            <a:r>
              <a:rPr lang="en-US" dirty="0" err="1"/>
              <a:t>transities</a:t>
            </a:r>
            <a:r>
              <a:rPr lang="en-US" dirty="0"/>
              <a:t> </a:t>
            </a:r>
            <a:r>
              <a:rPr lang="en-US" dirty="0" err="1"/>
              <a:t>zijn</a:t>
            </a:r>
            <a:r>
              <a:rPr lang="en-US" dirty="0"/>
              <a:t> </a:t>
            </a:r>
            <a:r>
              <a:rPr lang="en-US" dirty="0" err="1"/>
              <a:t>nauw</a:t>
            </a:r>
            <a:r>
              <a:rPr lang="en-US" dirty="0"/>
              <a:t> met </a:t>
            </a:r>
            <a:r>
              <a:rPr lang="en-US" dirty="0" err="1"/>
              <a:t>elkaar</a:t>
            </a:r>
            <a:r>
              <a:rPr lang="en-US" dirty="0"/>
              <a:t> </a:t>
            </a:r>
            <a:r>
              <a:rPr lang="en-US" dirty="0" err="1"/>
              <a:t>verbonden</a:t>
            </a:r>
            <a:r>
              <a:rPr lang="en-US" dirty="0"/>
              <a:t>. </a:t>
            </a:r>
            <a:r>
              <a:rPr lang="en-US" dirty="0" err="1"/>
              <a:t>Zonnepanelen</a:t>
            </a:r>
            <a:r>
              <a:rPr lang="en-US" dirty="0"/>
              <a:t>, </a:t>
            </a:r>
            <a:r>
              <a:rPr lang="en-US" dirty="0" err="1"/>
              <a:t>windtrubines</a:t>
            </a:r>
            <a:r>
              <a:rPr lang="en-US" dirty="0"/>
              <a:t> </a:t>
            </a:r>
            <a:r>
              <a:rPr lang="en-US" dirty="0" err="1"/>
              <a:t>en</a:t>
            </a:r>
            <a:r>
              <a:rPr lang="en-US" dirty="0"/>
              <a:t> </a:t>
            </a:r>
            <a:r>
              <a:rPr lang="en-US" dirty="0" err="1"/>
              <a:t>elektrische</a:t>
            </a:r>
            <a:r>
              <a:rPr lang="en-US" dirty="0"/>
              <a:t> auto’s </a:t>
            </a:r>
            <a:r>
              <a:rPr lang="en-US" dirty="0" err="1"/>
              <a:t>moeten</a:t>
            </a:r>
            <a:r>
              <a:rPr lang="en-US" dirty="0"/>
              <a:t> </a:t>
            </a:r>
            <a:r>
              <a:rPr lang="en-US" dirty="0" err="1"/>
              <a:t>gemaakt</a:t>
            </a:r>
            <a:r>
              <a:rPr lang="en-US" dirty="0"/>
              <a:t> </a:t>
            </a:r>
            <a:r>
              <a:rPr lang="en-US" dirty="0" err="1"/>
              <a:t>worden</a:t>
            </a:r>
            <a:r>
              <a:rPr lang="en-US" dirty="0"/>
              <a:t>. </a:t>
            </a:r>
            <a:br>
              <a:rPr lang="en-US" dirty="0"/>
            </a:br>
            <a:br>
              <a:rPr lang="en-US" dirty="0"/>
            </a:br>
            <a:r>
              <a:rPr lang="en-US" dirty="0" err="1"/>
              <a:t>Welke</a:t>
            </a:r>
            <a:r>
              <a:rPr lang="en-US" dirty="0"/>
              <a:t> </a:t>
            </a:r>
            <a:r>
              <a:rPr lang="en-US" dirty="0" err="1"/>
              <a:t>grondstoffen</a:t>
            </a:r>
            <a:r>
              <a:rPr lang="en-US" dirty="0"/>
              <a:t> </a:t>
            </a:r>
            <a:r>
              <a:rPr lang="en-US" dirty="0" err="1"/>
              <a:t>zijn</a:t>
            </a:r>
            <a:r>
              <a:rPr lang="en-US" dirty="0"/>
              <a:t> </a:t>
            </a:r>
            <a:r>
              <a:rPr lang="en-US" dirty="0" err="1"/>
              <a:t>hiervoor</a:t>
            </a:r>
            <a:r>
              <a:rPr lang="en-US" dirty="0"/>
              <a:t> </a:t>
            </a:r>
            <a:r>
              <a:rPr lang="en-US" dirty="0" err="1"/>
              <a:t>nodig</a:t>
            </a:r>
            <a:r>
              <a:rPr lang="en-US" dirty="0"/>
              <a:t>?</a:t>
            </a:r>
          </a:p>
          <a:p>
            <a:pPr>
              <a:buFontTx/>
              <a:buChar char="-"/>
            </a:pPr>
            <a:r>
              <a:rPr lang="en-US" dirty="0"/>
              <a:t>Lithium</a:t>
            </a:r>
          </a:p>
          <a:p>
            <a:pPr>
              <a:buFontTx/>
              <a:buChar char="-"/>
            </a:pPr>
            <a:r>
              <a:rPr lang="en-US" dirty="0"/>
              <a:t>Kobalt</a:t>
            </a:r>
          </a:p>
          <a:p>
            <a:pPr>
              <a:buFontTx/>
              <a:buChar char="-"/>
            </a:pPr>
            <a:r>
              <a:rPr lang="en-US" dirty="0"/>
              <a:t>Magnesium </a:t>
            </a:r>
          </a:p>
          <a:p>
            <a:pPr>
              <a:buFontTx/>
              <a:buChar char="-"/>
            </a:pPr>
            <a:r>
              <a:rPr lang="en-US" dirty="0" err="1"/>
              <a:t>Grafiet</a:t>
            </a:r>
            <a:endParaRPr lang="en-US" dirty="0"/>
          </a:p>
          <a:p>
            <a:pPr>
              <a:buFontTx/>
              <a:buChar char="-"/>
            </a:pPr>
            <a:endParaRPr lang="en-US"/>
          </a:p>
        </p:txBody>
      </p:sp>
      <p:pic>
        <p:nvPicPr>
          <p:cNvPr id="2050" name="Picture 2" descr="Verkenning Evenwichtig sturen op de grondstoffentransitie en de  energietransitie voor brede welvaart">
            <a:extLst>
              <a:ext uri="{FF2B5EF4-FFF2-40B4-BE49-F238E27FC236}">
                <a16:creationId xmlns:a16="http://schemas.microsoft.com/office/drawing/2014/main" id="{726C0C6D-6231-36B9-D5B7-0657E5F5B5EC}"/>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r="2384" b="1"/>
          <a:stretch/>
        </p:blipFill>
        <p:spPr bwMode="auto">
          <a:xfrm>
            <a:off x="6175377" y="10"/>
            <a:ext cx="6016622" cy="6857990"/>
          </a:xfrm>
          <a:prstGeom prst="rect">
            <a:avLst/>
          </a:prstGeom>
          <a:solidFill>
            <a:srgbClr val="FFFFFF"/>
          </a:solidFill>
        </p:spPr>
      </p:pic>
      <p:sp>
        <p:nvSpPr>
          <p:cNvPr id="2057" name="Text Placeholder 4">
            <a:extLst>
              <a:ext uri="{FF2B5EF4-FFF2-40B4-BE49-F238E27FC236}">
                <a16:creationId xmlns:a16="http://schemas.microsoft.com/office/drawing/2014/main" id="{FAD0A160-5672-BA8E-3A56-CE33FEF0AFCE}"/>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173463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3AC7D-103F-4B87-55ED-B1884BB4EF6A}"/>
              </a:ext>
            </a:extLst>
          </p:cNvPr>
          <p:cNvSpPr>
            <a:spLocks noGrp="1"/>
          </p:cNvSpPr>
          <p:nvPr>
            <p:ph type="title"/>
          </p:nvPr>
        </p:nvSpPr>
        <p:spPr/>
        <p:txBody>
          <a:bodyPr/>
          <a:lstStyle/>
          <a:p>
            <a:r>
              <a:rPr lang="nl-NL" dirty="0"/>
              <a:t>De circulaire transitie</a:t>
            </a:r>
          </a:p>
        </p:txBody>
      </p:sp>
      <p:sp>
        <p:nvSpPr>
          <p:cNvPr id="3" name="Tijdelijke aanduiding voor tekst 2">
            <a:extLst>
              <a:ext uri="{FF2B5EF4-FFF2-40B4-BE49-F238E27FC236}">
                <a16:creationId xmlns:a16="http://schemas.microsoft.com/office/drawing/2014/main" id="{386592E5-8CBA-CA35-DD3C-BC2102D04DF5}"/>
              </a:ext>
            </a:extLst>
          </p:cNvPr>
          <p:cNvSpPr>
            <a:spLocks noGrp="1"/>
          </p:cNvSpPr>
          <p:nvPr>
            <p:ph type="body" sz="quarter" idx="13"/>
          </p:nvPr>
        </p:nvSpPr>
        <p:spPr/>
        <p:txBody>
          <a:bodyPr/>
          <a:lstStyle/>
          <a:p>
            <a:pPr marL="0" indent="0">
              <a:buNone/>
            </a:pPr>
            <a:r>
              <a:rPr lang="en-US" i="1" dirty="0">
                <a:cs typeface="Calibri"/>
              </a:rPr>
              <a:t>Het </a:t>
            </a:r>
            <a:r>
              <a:rPr lang="en-US" i="1" dirty="0" err="1">
                <a:cs typeface="Calibri"/>
              </a:rPr>
              <a:t>doel</a:t>
            </a:r>
            <a:r>
              <a:rPr lang="en-US" i="1" dirty="0">
                <a:cs typeface="Calibri"/>
              </a:rPr>
              <a:t>: </a:t>
            </a:r>
            <a:r>
              <a:rPr lang="en-US" i="1" dirty="0" err="1">
                <a:cs typeface="Calibri"/>
              </a:rPr>
              <a:t>een</a:t>
            </a:r>
            <a:r>
              <a:rPr lang="en-US" i="1" dirty="0">
                <a:cs typeface="Calibri"/>
              </a:rPr>
              <a:t> </a:t>
            </a:r>
            <a:r>
              <a:rPr lang="en-US" i="1" dirty="0" err="1">
                <a:cs typeface="Calibri"/>
              </a:rPr>
              <a:t>volledig</a:t>
            </a:r>
            <a:r>
              <a:rPr lang="en-US" i="1" dirty="0">
                <a:cs typeface="Calibri"/>
              </a:rPr>
              <a:t> </a:t>
            </a:r>
            <a:r>
              <a:rPr lang="en-US" i="1" dirty="0" err="1">
                <a:cs typeface="Calibri"/>
              </a:rPr>
              <a:t>circulaire</a:t>
            </a:r>
            <a:r>
              <a:rPr lang="en-US" i="1" dirty="0">
                <a:cs typeface="Calibri"/>
              </a:rPr>
              <a:t> </a:t>
            </a:r>
            <a:r>
              <a:rPr lang="en-US" i="1" dirty="0" err="1">
                <a:cs typeface="Calibri"/>
              </a:rPr>
              <a:t>economie</a:t>
            </a:r>
            <a:r>
              <a:rPr lang="en-US" i="1" dirty="0">
                <a:cs typeface="Calibri"/>
              </a:rPr>
              <a:t> in Nederland in 2050." (</a:t>
            </a:r>
            <a:r>
              <a:rPr lang="en-US" i="1" dirty="0" err="1">
                <a:cs typeface="Calibri"/>
              </a:rPr>
              <a:t>Ministerie</a:t>
            </a:r>
            <a:r>
              <a:rPr lang="en-US" i="1" dirty="0">
                <a:cs typeface="Calibri"/>
              </a:rPr>
              <a:t> van </a:t>
            </a:r>
            <a:r>
              <a:rPr lang="en-US" i="1" dirty="0" err="1">
                <a:cs typeface="Calibri"/>
              </a:rPr>
              <a:t>Infrastructuur</a:t>
            </a:r>
            <a:r>
              <a:rPr lang="en-US" i="1" dirty="0">
                <a:cs typeface="Calibri"/>
              </a:rPr>
              <a:t> </a:t>
            </a:r>
            <a:r>
              <a:rPr lang="en-US" i="1" dirty="0" err="1">
                <a:cs typeface="Calibri"/>
              </a:rPr>
              <a:t>en</a:t>
            </a:r>
            <a:r>
              <a:rPr lang="en-US" i="1" dirty="0">
                <a:cs typeface="Calibri"/>
              </a:rPr>
              <a:t> </a:t>
            </a:r>
            <a:r>
              <a:rPr lang="en-US" i="1" dirty="0" err="1">
                <a:cs typeface="Calibri"/>
              </a:rPr>
              <a:t>Waterstaat</a:t>
            </a:r>
            <a:r>
              <a:rPr lang="en-US" i="1" dirty="0">
                <a:cs typeface="Calibri"/>
              </a:rPr>
              <a:t>, 2022)</a:t>
            </a:r>
          </a:p>
          <a:p>
            <a:pPr marL="0" indent="0">
              <a:buNone/>
            </a:pPr>
            <a:endParaRPr lang="en-US" i="1" dirty="0">
              <a:cs typeface="Calibri"/>
            </a:endParaRPr>
          </a:p>
          <a:p>
            <a:pPr marL="0" indent="0">
              <a:buNone/>
            </a:pPr>
            <a:r>
              <a:rPr lang="en-US" dirty="0">
                <a:cs typeface="Calibri"/>
              </a:rPr>
              <a:t>Focus op </a:t>
            </a:r>
            <a:r>
              <a:rPr lang="en-US" dirty="0" err="1">
                <a:cs typeface="Calibri"/>
              </a:rPr>
              <a:t>drie</a:t>
            </a:r>
            <a:r>
              <a:rPr lang="en-US" dirty="0">
                <a:cs typeface="Calibri"/>
              </a:rPr>
              <a:t> </a:t>
            </a:r>
            <a:r>
              <a:rPr lang="en-US" dirty="0" err="1">
                <a:cs typeface="Calibri"/>
              </a:rPr>
              <a:t>thema's</a:t>
            </a:r>
            <a:r>
              <a:rPr lang="en-US" dirty="0">
                <a:cs typeface="Calibri"/>
              </a:rPr>
              <a:t>:</a:t>
            </a:r>
          </a:p>
          <a:p>
            <a:pPr marL="342900" indent="-342900">
              <a:buAutoNum type="arabicPeriod"/>
            </a:pPr>
            <a:r>
              <a:rPr lang="en-US" dirty="0" err="1">
                <a:cs typeface="Calibri"/>
              </a:rPr>
              <a:t>Hoger</a:t>
            </a:r>
            <a:r>
              <a:rPr lang="en-US" dirty="0">
                <a:cs typeface="Calibri"/>
              </a:rPr>
              <a:t> op de R-ladder </a:t>
            </a:r>
            <a:r>
              <a:rPr lang="en-US" dirty="0" err="1">
                <a:cs typeface="Calibri"/>
              </a:rPr>
              <a:t>en</a:t>
            </a:r>
            <a:r>
              <a:rPr lang="en-US" dirty="0">
                <a:cs typeface="Calibri"/>
              </a:rPr>
              <a:t> </a:t>
            </a:r>
            <a:r>
              <a:rPr lang="en-US" dirty="0" err="1">
                <a:cs typeface="Calibri"/>
              </a:rPr>
              <a:t>meer</a:t>
            </a:r>
            <a:r>
              <a:rPr lang="en-US" dirty="0">
                <a:cs typeface="Calibri"/>
              </a:rPr>
              <a:t> aan de </a:t>
            </a:r>
            <a:r>
              <a:rPr lang="en-US" dirty="0" err="1">
                <a:cs typeface="Calibri"/>
              </a:rPr>
              <a:t>voorkant</a:t>
            </a:r>
            <a:r>
              <a:rPr lang="en-US" dirty="0">
                <a:cs typeface="Calibri"/>
              </a:rPr>
              <a:t> van de </a:t>
            </a:r>
            <a:r>
              <a:rPr lang="en-US" dirty="0" err="1">
                <a:cs typeface="Calibri"/>
              </a:rPr>
              <a:t>keten</a:t>
            </a:r>
            <a:r>
              <a:rPr lang="en-US" dirty="0">
                <a:cs typeface="Calibri"/>
              </a:rPr>
              <a:t> </a:t>
            </a:r>
            <a:r>
              <a:rPr lang="en-US" dirty="0" err="1">
                <a:cs typeface="Calibri"/>
              </a:rPr>
              <a:t>en</a:t>
            </a:r>
            <a:r>
              <a:rPr lang="en-US" dirty="0">
                <a:cs typeface="Calibri"/>
              </a:rPr>
              <a:t> het product</a:t>
            </a:r>
          </a:p>
          <a:p>
            <a:pPr marL="342900" indent="-342900">
              <a:buAutoNum type="arabicPeriod"/>
            </a:pPr>
            <a:r>
              <a:rPr lang="en-US" dirty="0" err="1">
                <a:cs typeface="Calibri"/>
              </a:rPr>
              <a:t>Systeemverandering</a:t>
            </a:r>
            <a:r>
              <a:rPr lang="en-US" dirty="0">
                <a:cs typeface="Calibri"/>
              </a:rPr>
              <a:t> van </a:t>
            </a:r>
            <a:r>
              <a:rPr lang="en-US" dirty="0" err="1">
                <a:cs typeface="Calibri"/>
              </a:rPr>
              <a:t>lineair</a:t>
            </a:r>
            <a:r>
              <a:rPr lang="en-US" dirty="0">
                <a:cs typeface="Calibri"/>
              </a:rPr>
              <a:t> </a:t>
            </a:r>
            <a:r>
              <a:rPr lang="en-US" dirty="0" err="1">
                <a:cs typeface="Calibri"/>
              </a:rPr>
              <a:t>naar</a:t>
            </a:r>
            <a:r>
              <a:rPr lang="en-US" dirty="0">
                <a:cs typeface="Calibri"/>
              </a:rPr>
              <a:t> </a:t>
            </a:r>
            <a:r>
              <a:rPr lang="en-US" dirty="0" err="1">
                <a:cs typeface="Calibri"/>
              </a:rPr>
              <a:t>circulair</a:t>
            </a:r>
            <a:endParaRPr lang="en-US" dirty="0">
              <a:cs typeface="Calibri"/>
            </a:endParaRPr>
          </a:p>
          <a:p>
            <a:pPr marL="342900" indent="-342900">
              <a:buAutoNum type="arabicPeriod"/>
            </a:pPr>
            <a:r>
              <a:rPr lang="en-US" dirty="0">
                <a:cs typeface="Calibri"/>
              </a:rPr>
              <a:t>Impact door focus op de </a:t>
            </a:r>
            <a:r>
              <a:rPr lang="en-US" dirty="0" err="1">
                <a:cs typeface="Calibri"/>
              </a:rPr>
              <a:t>grondstoffenstromen</a:t>
            </a:r>
            <a:endParaRPr lang="en-US" dirty="0">
              <a:cs typeface="Calibri"/>
            </a:endParaRPr>
          </a:p>
          <a:p>
            <a:pPr marL="0" indent="0">
              <a:buNone/>
            </a:pPr>
            <a:endParaRPr lang="en-US" i="1" dirty="0">
              <a:cs typeface="Calibri"/>
            </a:endParaRPr>
          </a:p>
          <a:p>
            <a:pPr marL="0" indent="0">
              <a:buNone/>
            </a:pPr>
            <a:endParaRPr lang="nl-NL" dirty="0"/>
          </a:p>
        </p:txBody>
      </p:sp>
      <p:sp>
        <p:nvSpPr>
          <p:cNvPr id="5" name="Tijdelijke aanduiding voor tekst 4">
            <a:extLst>
              <a:ext uri="{FF2B5EF4-FFF2-40B4-BE49-F238E27FC236}">
                <a16:creationId xmlns:a16="http://schemas.microsoft.com/office/drawing/2014/main" id="{EA9B4033-31DE-6566-605E-BD0DC6D0EE7C}"/>
              </a:ext>
            </a:extLst>
          </p:cNvPr>
          <p:cNvSpPr>
            <a:spLocks noGrp="1"/>
          </p:cNvSpPr>
          <p:nvPr>
            <p:ph type="body" sz="quarter" idx="15"/>
          </p:nvPr>
        </p:nvSpPr>
        <p:spPr/>
        <p:txBody>
          <a:bodyPr/>
          <a:lstStyle/>
          <a:p>
            <a:endParaRPr lang="nl-NL"/>
          </a:p>
        </p:txBody>
      </p:sp>
      <p:graphicFrame>
        <p:nvGraphicFramePr>
          <p:cNvPr id="6" name="Tijdelijke aanduiding voor afbeelding 5">
            <a:extLst>
              <a:ext uri="{FF2B5EF4-FFF2-40B4-BE49-F238E27FC236}">
                <a16:creationId xmlns:a16="http://schemas.microsoft.com/office/drawing/2014/main" id="{25740A22-9451-B4D9-BEB3-A9766526F63D}"/>
              </a:ext>
            </a:extLst>
          </p:cNvPr>
          <p:cNvGraphicFramePr>
            <a:graphicFrameLocks noGrp="1"/>
          </p:cNvGraphicFramePr>
          <p:nvPr>
            <p:ph type="pic" sz="quarter" idx="14"/>
          </p:nvPr>
        </p:nvGraphicFramePr>
        <p:xfrm>
          <a:off x="6175375" y="0"/>
          <a:ext cx="601662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972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media 7" title="The Dark Side of the Circular Economy">
            <a:hlinkClick r:id="" action="ppaction://media"/>
            <a:extLst>
              <a:ext uri="{FF2B5EF4-FFF2-40B4-BE49-F238E27FC236}">
                <a16:creationId xmlns:a16="http://schemas.microsoft.com/office/drawing/2014/main" id="{2401F08A-4B6C-A6A0-9BEE-3E1EEBE70989}"/>
              </a:ext>
            </a:extLst>
          </p:cNvPr>
          <p:cNvPicPr>
            <a:picLocks noGrp="1" noRot="1" noChangeAspect="1"/>
          </p:cNvPicPr>
          <p:nvPr>
            <p:ph idx="1"/>
            <a:videoFile r:link="rId1"/>
          </p:nvPr>
        </p:nvPicPr>
        <p:blipFill>
          <a:blip r:embed="rId3"/>
          <a:stretch>
            <a:fillRect/>
          </a:stretch>
        </p:blipFill>
        <p:spPr>
          <a:xfrm>
            <a:off x="1038226" y="882644"/>
            <a:ext cx="9020174" cy="5092712"/>
          </a:xfrm>
          <a:prstGeom prst="rect">
            <a:avLst/>
          </a:prstGeom>
        </p:spPr>
      </p:pic>
    </p:spTree>
    <p:extLst>
      <p:ext uri="{BB962C8B-B14F-4D97-AF65-F5344CB8AC3E}">
        <p14:creationId xmlns:p14="http://schemas.microsoft.com/office/powerpoint/2010/main" val="30195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A82AB-0860-C04F-10D0-6815C572AFF6}"/>
              </a:ext>
            </a:extLst>
          </p:cNvPr>
          <p:cNvSpPr>
            <a:spLocks noGrp="1"/>
          </p:cNvSpPr>
          <p:nvPr>
            <p:ph type="title"/>
          </p:nvPr>
        </p:nvSpPr>
        <p:spPr>
          <a:xfrm>
            <a:off x="839788" y="457200"/>
            <a:ext cx="5667903" cy="1586089"/>
          </a:xfrm>
        </p:spPr>
        <p:txBody>
          <a:bodyPr/>
          <a:lstStyle/>
          <a:p>
            <a:r>
              <a:rPr lang="en-US" dirty="0">
                <a:cs typeface="Calibri Light"/>
              </a:rPr>
              <a:t>Programma </a:t>
            </a:r>
            <a:r>
              <a:rPr lang="en-US" dirty="0" err="1">
                <a:cs typeface="Calibri Light"/>
              </a:rPr>
              <a:t>circulaire</a:t>
            </a:r>
            <a:r>
              <a:rPr lang="en-US" dirty="0">
                <a:cs typeface="Calibri Light"/>
              </a:rPr>
              <a:t> </a:t>
            </a:r>
            <a:r>
              <a:rPr lang="en-US" dirty="0" err="1">
                <a:cs typeface="Calibri Light"/>
              </a:rPr>
              <a:t>economie</a:t>
            </a:r>
            <a:endParaRPr lang="en-US" dirty="0" err="1"/>
          </a:p>
        </p:txBody>
      </p:sp>
      <p:pic>
        <p:nvPicPr>
          <p:cNvPr id="5" name="Picture 5">
            <a:extLst>
              <a:ext uri="{FF2B5EF4-FFF2-40B4-BE49-F238E27FC236}">
                <a16:creationId xmlns:a16="http://schemas.microsoft.com/office/drawing/2014/main" id="{948FA892-B8A3-52D3-8D19-2D64C7C0117A}"/>
              </a:ext>
            </a:extLst>
          </p:cNvPr>
          <p:cNvPicPr>
            <a:picLocks noGrp="1" noChangeAspect="1"/>
          </p:cNvPicPr>
          <p:nvPr>
            <p:ph idx="1"/>
          </p:nvPr>
        </p:nvPicPr>
        <p:blipFill>
          <a:blip r:embed="rId3"/>
          <a:stretch>
            <a:fillRect/>
          </a:stretch>
        </p:blipFill>
        <p:spPr>
          <a:xfrm>
            <a:off x="5832475" y="987425"/>
            <a:ext cx="4873625" cy="4873625"/>
          </a:xfrm>
        </p:spPr>
      </p:pic>
      <p:sp>
        <p:nvSpPr>
          <p:cNvPr id="4" name="Text Placeholder 3">
            <a:extLst>
              <a:ext uri="{FF2B5EF4-FFF2-40B4-BE49-F238E27FC236}">
                <a16:creationId xmlns:a16="http://schemas.microsoft.com/office/drawing/2014/main" id="{C4092B09-7734-BDBF-61C7-44CDD34D304F}"/>
              </a:ext>
            </a:extLst>
          </p:cNvPr>
          <p:cNvSpPr>
            <a:spLocks noGrp="1"/>
          </p:cNvSpPr>
          <p:nvPr>
            <p:ph type="body" sz="half" idx="2"/>
          </p:nvPr>
        </p:nvSpPr>
        <p:spPr>
          <a:xfrm>
            <a:off x="839788" y="2057400"/>
            <a:ext cx="5091455" cy="3811588"/>
          </a:xfrm>
        </p:spPr>
        <p:txBody>
          <a:bodyPr vert="horz" lIns="91440" tIns="45720" rIns="91440" bIns="45720" rtlCol="0" anchor="t">
            <a:normAutofit/>
          </a:bodyPr>
          <a:lstStyle/>
          <a:p>
            <a:r>
              <a:rPr lang="en-US" b="1" dirty="0" err="1">
                <a:cs typeface="Calibri"/>
              </a:rPr>
              <a:t>Legt</a:t>
            </a:r>
            <a:r>
              <a:rPr lang="en-US" b="1" dirty="0">
                <a:cs typeface="Calibri"/>
              </a:rPr>
              <a:t> de </a:t>
            </a:r>
            <a:r>
              <a:rPr lang="en-US" b="1" dirty="0" err="1">
                <a:cs typeface="Calibri"/>
              </a:rPr>
              <a:t>nadruk</a:t>
            </a:r>
            <a:r>
              <a:rPr lang="en-US" b="1" dirty="0">
                <a:cs typeface="Calibri"/>
              </a:rPr>
              <a:t> op </a:t>
            </a:r>
            <a:r>
              <a:rPr lang="en-US" b="1" dirty="0" err="1">
                <a:cs typeface="Calibri"/>
              </a:rPr>
              <a:t>vijf</a:t>
            </a:r>
            <a:r>
              <a:rPr lang="en-US" b="1" dirty="0">
                <a:cs typeface="Calibri"/>
              </a:rPr>
              <a:t> </a:t>
            </a:r>
            <a:r>
              <a:rPr lang="en-US" b="1" dirty="0" err="1">
                <a:cs typeface="Calibri"/>
              </a:rPr>
              <a:t>sectoren</a:t>
            </a:r>
            <a:r>
              <a:rPr lang="en-US" b="1" dirty="0">
                <a:cs typeface="Calibri"/>
              </a:rPr>
              <a:t>:</a:t>
            </a:r>
          </a:p>
          <a:p>
            <a:pPr marL="342900" indent="-342900">
              <a:buAutoNum type="arabicPeriod"/>
            </a:pPr>
            <a:r>
              <a:rPr lang="en-US" dirty="0" err="1">
                <a:cs typeface="Calibri"/>
              </a:rPr>
              <a:t>Transitieagenda</a:t>
            </a:r>
            <a:r>
              <a:rPr lang="en-US" dirty="0">
                <a:cs typeface="Calibri"/>
              </a:rPr>
              <a:t> </a:t>
            </a:r>
            <a:r>
              <a:rPr lang="en-US" dirty="0" err="1">
                <a:cs typeface="Calibri"/>
              </a:rPr>
              <a:t>Maakindustrie</a:t>
            </a:r>
            <a:endParaRPr lang="en-US" dirty="0">
              <a:cs typeface="Calibri"/>
            </a:endParaRPr>
          </a:p>
          <a:p>
            <a:pPr marL="342900" indent="-342900">
              <a:buAutoNum type="arabicPeriod"/>
            </a:pPr>
            <a:r>
              <a:rPr lang="en-US" dirty="0" err="1">
                <a:cs typeface="Calibri"/>
              </a:rPr>
              <a:t>Transitieagenda</a:t>
            </a:r>
            <a:r>
              <a:rPr lang="en-US" dirty="0">
                <a:cs typeface="Calibri"/>
              </a:rPr>
              <a:t> </a:t>
            </a:r>
            <a:r>
              <a:rPr lang="en-US" dirty="0" err="1">
                <a:cs typeface="Calibri"/>
              </a:rPr>
              <a:t>Kunststoffen</a:t>
            </a:r>
            <a:r>
              <a:rPr lang="en-US" dirty="0">
                <a:cs typeface="Calibri"/>
              </a:rPr>
              <a:t> </a:t>
            </a:r>
          </a:p>
          <a:p>
            <a:pPr marL="342900" indent="-342900">
              <a:buAutoNum type="arabicPeriod"/>
            </a:pPr>
            <a:r>
              <a:rPr lang="en-US" dirty="0" err="1">
                <a:cs typeface="Calibri"/>
              </a:rPr>
              <a:t>Transitieagenda</a:t>
            </a:r>
            <a:r>
              <a:rPr lang="en-US" dirty="0">
                <a:cs typeface="Calibri"/>
              </a:rPr>
              <a:t> Circulaire </a:t>
            </a:r>
            <a:r>
              <a:rPr lang="en-US" dirty="0" err="1">
                <a:cs typeface="Calibri"/>
              </a:rPr>
              <a:t>Bouweconomie</a:t>
            </a:r>
            <a:endParaRPr lang="en-US" dirty="0">
              <a:cs typeface="Calibri"/>
            </a:endParaRPr>
          </a:p>
          <a:p>
            <a:pPr marL="342900" indent="-342900">
              <a:buAutoNum type="arabicPeriod"/>
            </a:pPr>
            <a:r>
              <a:rPr lang="en-US" dirty="0" err="1">
                <a:cs typeface="Calibri"/>
              </a:rPr>
              <a:t>Transitieagenda</a:t>
            </a:r>
            <a:r>
              <a:rPr lang="en-US" dirty="0">
                <a:cs typeface="Calibri"/>
              </a:rPr>
              <a:t> </a:t>
            </a:r>
            <a:r>
              <a:rPr lang="en-US" dirty="0" err="1">
                <a:cs typeface="Calibri"/>
              </a:rPr>
              <a:t>Consumptiegoederen</a:t>
            </a:r>
            <a:endParaRPr lang="en-US" dirty="0">
              <a:cs typeface="Calibri"/>
            </a:endParaRPr>
          </a:p>
          <a:p>
            <a:pPr marL="342900" indent="-342900">
              <a:buAutoNum type="arabicPeriod"/>
            </a:pPr>
            <a:r>
              <a:rPr lang="en-US" dirty="0" err="1">
                <a:cs typeface="Calibri"/>
              </a:rPr>
              <a:t>Transitieagenda</a:t>
            </a:r>
            <a:r>
              <a:rPr lang="en-US" dirty="0">
                <a:cs typeface="Calibri"/>
              </a:rPr>
              <a:t> </a:t>
            </a:r>
            <a:r>
              <a:rPr lang="en-US" dirty="0" err="1">
                <a:cs typeface="Calibri"/>
              </a:rPr>
              <a:t>Biomassa</a:t>
            </a:r>
            <a:r>
              <a:rPr lang="en-US" dirty="0">
                <a:cs typeface="Calibri"/>
              </a:rPr>
              <a:t> </a:t>
            </a:r>
            <a:r>
              <a:rPr lang="en-US" dirty="0" err="1">
                <a:cs typeface="Calibri"/>
              </a:rPr>
              <a:t>en</a:t>
            </a:r>
            <a:r>
              <a:rPr lang="en-US" dirty="0">
                <a:cs typeface="Calibri"/>
              </a:rPr>
              <a:t> </a:t>
            </a:r>
            <a:r>
              <a:rPr lang="en-US" dirty="0" err="1">
                <a:cs typeface="Calibri"/>
              </a:rPr>
              <a:t>Voedsel</a:t>
            </a:r>
            <a:endParaRPr lang="en-US" dirty="0">
              <a:cs typeface="Calibri"/>
            </a:endParaRPr>
          </a:p>
          <a:p>
            <a:endParaRPr lang="en-US" dirty="0">
              <a:cs typeface="Calibri"/>
            </a:endParaRPr>
          </a:p>
        </p:txBody>
      </p:sp>
    </p:spTree>
    <p:extLst>
      <p:ext uri="{BB962C8B-B14F-4D97-AF65-F5344CB8AC3E}">
        <p14:creationId xmlns:p14="http://schemas.microsoft.com/office/powerpoint/2010/main" val="3303759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7E66A-3A9B-4A38-8DCD-5658394DB6DB}"/>
              </a:ext>
            </a:extLst>
          </p:cNvPr>
          <p:cNvSpPr>
            <a:spLocks noGrp="1"/>
          </p:cNvSpPr>
          <p:nvPr>
            <p:ph type="title"/>
          </p:nvPr>
        </p:nvSpPr>
        <p:spPr>
          <a:xfrm>
            <a:off x="839788" y="557133"/>
            <a:ext cx="3932237" cy="1007347"/>
          </a:xfrm>
        </p:spPr>
        <p:txBody>
          <a:bodyPr/>
          <a:lstStyle/>
          <a:p>
            <a:r>
              <a:rPr lang="nl-NL" sz="3200" dirty="0">
                <a:latin typeface="+mj-lt"/>
              </a:rPr>
              <a:t>Circulaire economie</a:t>
            </a:r>
          </a:p>
        </p:txBody>
      </p:sp>
      <p:sp>
        <p:nvSpPr>
          <p:cNvPr id="4" name="Tijdelijke aanduiding voor tekst 3">
            <a:extLst>
              <a:ext uri="{FF2B5EF4-FFF2-40B4-BE49-F238E27FC236}">
                <a16:creationId xmlns:a16="http://schemas.microsoft.com/office/drawing/2014/main" id="{2FBD0263-522A-47DC-8E84-92191163109B}"/>
              </a:ext>
            </a:extLst>
          </p:cNvPr>
          <p:cNvSpPr>
            <a:spLocks noGrp="1"/>
          </p:cNvSpPr>
          <p:nvPr>
            <p:ph type="body" sz="half" idx="2"/>
          </p:nvPr>
        </p:nvSpPr>
        <p:spPr/>
        <p:txBody>
          <a:bodyPr/>
          <a:lstStyle/>
          <a:p>
            <a:r>
              <a:rPr lang="nl-NL" dirty="0"/>
              <a:t>De circulaire economie draagt bij aan de aanpak van meerder maatschappelijke vraagstukken. </a:t>
            </a:r>
          </a:p>
          <a:p>
            <a:endParaRPr lang="nl-NL" dirty="0"/>
          </a:p>
          <a:p>
            <a:r>
              <a:rPr lang="nl-NL" dirty="0"/>
              <a:t>Transitie naar circulaire economie kan werken als aanvulling op andere transities</a:t>
            </a:r>
          </a:p>
          <a:p>
            <a:endParaRPr lang="nl-NL" dirty="0"/>
          </a:p>
          <a:p>
            <a:r>
              <a:rPr lang="nl-NL" dirty="0"/>
              <a:t>Naast positieve bijdragen van circulaire economie aan de aanpak van maatschappelijk vraagstukken zijn er ook belangenafwegingen. </a:t>
            </a:r>
          </a:p>
          <a:p>
            <a:endParaRPr lang="nl-NL" dirty="0"/>
          </a:p>
          <a:p>
            <a:endParaRPr lang="nl-NL" dirty="0"/>
          </a:p>
        </p:txBody>
      </p:sp>
      <p:pic>
        <p:nvPicPr>
          <p:cNvPr id="8" name="Picture 2" descr="Kookboek | Maatschappelijke opgaven">
            <a:extLst>
              <a:ext uri="{FF2B5EF4-FFF2-40B4-BE49-F238E27FC236}">
                <a16:creationId xmlns:a16="http://schemas.microsoft.com/office/drawing/2014/main" id="{413D262A-744B-4244-8902-141041B2B22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695" r="2695"/>
          <a:stretch>
            <a:fillRect/>
          </a:stretch>
        </p:blipFill>
        <p:spPr bwMode="auto">
          <a:xfrm>
            <a:off x="5469157" y="1060806"/>
            <a:ext cx="6239593" cy="4316771"/>
          </a:xfrm>
          <a:prstGeom prst="rect">
            <a:avLst/>
          </a:prstGeom>
          <a:noFill/>
          <a:extLst>
            <a:ext uri="{909E8E84-426E-40DD-AFC4-6F175D3DCCD1}">
              <a14:hiddenFill xmlns:a14="http://schemas.microsoft.com/office/drawing/2010/main">
                <a:solidFill>
                  <a:srgbClr val="FFFFFF"/>
                </a:solidFill>
              </a14:hiddenFill>
            </a:ext>
          </a:extLst>
        </p:spPr>
      </p:pic>
      <p:sp>
        <p:nvSpPr>
          <p:cNvPr id="9" name="Ovaal 8">
            <a:extLst>
              <a:ext uri="{FF2B5EF4-FFF2-40B4-BE49-F238E27FC236}">
                <a16:creationId xmlns:a16="http://schemas.microsoft.com/office/drawing/2014/main" id="{214DC300-95A6-4AC7-BFFF-960B5E43D58C}"/>
              </a:ext>
            </a:extLst>
          </p:cNvPr>
          <p:cNvSpPr/>
          <p:nvPr/>
        </p:nvSpPr>
        <p:spPr>
          <a:xfrm>
            <a:off x="8588954" y="3628103"/>
            <a:ext cx="2993445" cy="1622323"/>
          </a:xfrm>
          <a:prstGeom prst="ellipse">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FF0B72D1-5ABF-4C5F-A1E3-7BB61ADA9677}"/>
              </a:ext>
            </a:extLst>
          </p:cNvPr>
          <p:cNvSpPr/>
          <p:nvPr/>
        </p:nvSpPr>
        <p:spPr>
          <a:xfrm>
            <a:off x="5595509" y="3818831"/>
            <a:ext cx="2993445" cy="1622323"/>
          </a:xfrm>
          <a:prstGeom prst="ellipse">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17D363CD-A1DD-41EE-85EE-52D7700D7215}"/>
              </a:ext>
            </a:extLst>
          </p:cNvPr>
          <p:cNvSpPr/>
          <p:nvPr/>
        </p:nvSpPr>
        <p:spPr>
          <a:xfrm>
            <a:off x="8918812" y="1886792"/>
            <a:ext cx="2993445" cy="1622323"/>
          </a:xfrm>
          <a:prstGeom prst="ellipse">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3" name="Ovaal 2">
            <a:extLst>
              <a:ext uri="{FF2B5EF4-FFF2-40B4-BE49-F238E27FC236}">
                <a16:creationId xmlns:a16="http://schemas.microsoft.com/office/drawing/2014/main" id="{63D1D737-994A-7919-0D47-9F35C9C089E2}"/>
              </a:ext>
            </a:extLst>
          </p:cNvPr>
          <p:cNvSpPr/>
          <p:nvPr/>
        </p:nvSpPr>
        <p:spPr>
          <a:xfrm>
            <a:off x="5154438" y="2121774"/>
            <a:ext cx="2993445" cy="1622323"/>
          </a:xfrm>
          <a:prstGeom prst="ellipse">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2825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38758-65C0-06E5-0551-20AA6B924D1F}"/>
              </a:ext>
            </a:extLst>
          </p:cNvPr>
          <p:cNvSpPr>
            <a:spLocks noGrp="1"/>
          </p:cNvSpPr>
          <p:nvPr>
            <p:ph type="title"/>
          </p:nvPr>
        </p:nvSpPr>
        <p:spPr/>
        <p:txBody>
          <a:bodyPr/>
          <a:lstStyle/>
          <a:p>
            <a:pPr marR="0" lvl="0" defTabSz="914400" rtl="0" eaLnBrk="1" fontAlgn="auto" latinLnBrk="0" hangingPunct="1">
              <a:spcBef>
                <a:spcPts val="0"/>
              </a:spcBef>
              <a:spcAft>
                <a:spcPts val="600"/>
              </a:spcAft>
              <a:buClrTx/>
              <a:buSzTx/>
              <a:tabLst/>
              <a:defRPr/>
            </a:pPr>
            <a:r>
              <a:rPr kumimoji="0" lang="nl-NL" b="0" i="0" u="none" strike="noStrike" kern="1200" cap="none" spc="0" normalizeH="0" baseline="0" noProof="0" dirty="0">
                <a:ln>
                  <a:noFill/>
                </a:ln>
                <a:effectLst/>
                <a:uLnTx/>
                <a:uFillTx/>
              </a:rPr>
              <a:t>De</a:t>
            </a:r>
            <a:r>
              <a:rPr kumimoji="0" lang="nl-NL" b="0" i="0" u="none" strike="noStrike" kern="1200" cap="none" spc="0" normalizeH="0" noProof="0" dirty="0">
                <a:ln>
                  <a:noFill/>
                </a:ln>
                <a:effectLst/>
                <a:uLnTx/>
                <a:uFillTx/>
              </a:rPr>
              <a:t> landbouw- en voedseltransitie</a:t>
            </a:r>
          </a:p>
        </p:txBody>
      </p:sp>
      <p:sp>
        <p:nvSpPr>
          <p:cNvPr id="3" name="Tijdelijke aanduiding voor tekst 2">
            <a:extLst>
              <a:ext uri="{FF2B5EF4-FFF2-40B4-BE49-F238E27FC236}">
                <a16:creationId xmlns:a16="http://schemas.microsoft.com/office/drawing/2014/main" id="{D84E0D2C-F117-6BCD-D9BB-B74ECD59F30C}"/>
              </a:ext>
            </a:extLst>
          </p:cNvPr>
          <p:cNvSpPr>
            <a:spLocks noGrp="1"/>
          </p:cNvSpPr>
          <p:nvPr>
            <p:ph type="body" sz="quarter" idx="13"/>
          </p:nvPr>
        </p:nvSpPr>
        <p:spPr/>
        <p:txBody>
          <a:bodyPr vert="horz" lIns="0" tIns="0" rIns="0" bIns="0" numCol="1" spcCol="180000" rtlCol="0" anchor="t">
            <a:noAutofit/>
          </a:bodyPr>
          <a:lstStyle/>
          <a:p>
            <a:pPr marL="0" indent="0">
              <a:buNone/>
            </a:pPr>
            <a:r>
              <a:rPr lang="nl-NL" dirty="0">
                <a:cs typeface="Arial"/>
              </a:rPr>
              <a:t>Het huidige voedselsysteem gaat ten koste van de natuur, het milieu en klimaat.</a:t>
            </a:r>
          </a:p>
          <a:p>
            <a:pPr marL="0" indent="0">
              <a:buNone/>
            </a:pPr>
            <a:endParaRPr lang="nl-NL" dirty="0">
              <a:cs typeface="Arial"/>
            </a:endParaRPr>
          </a:p>
          <a:p>
            <a:pPr marL="0" indent="0">
              <a:buNone/>
            </a:pPr>
            <a:endParaRPr lang="nl-NL" dirty="0">
              <a:cs typeface="Arial"/>
            </a:endParaRPr>
          </a:p>
        </p:txBody>
      </p:sp>
      <p:sp>
        <p:nvSpPr>
          <p:cNvPr id="5" name="Tijdelijke aanduiding voor tekst 4">
            <a:extLst>
              <a:ext uri="{FF2B5EF4-FFF2-40B4-BE49-F238E27FC236}">
                <a16:creationId xmlns:a16="http://schemas.microsoft.com/office/drawing/2014/main" id="{900AD51B-BA02-1C8F-BB72-ABA9B4D00298}"/>
              </a:ext>
            </a:extLst>
          </p:cNvPr>
          <p:cNvSpPr>
            <a:spLocks noGrp="1"/>
          </p:cNvSpPr>
          <p:nvPr>
            <p:ph type="body" sz="quarter" idx="15"/>
          </p:nvPr>
        </p:nvSpPr>
        <p:spPr/>
        <p:txBody>
          <a:bodyPr/>
          <a:lstStyle/>
          <a:p>
            <a:endParaRPr lang="nl-NL"/>
          </a:p>
        </p:txBody>
      </p:sp>
      <p:pic>
        <p:nvPicPr>
          <p:cNvPr id="7" name="Picture 2" descr="Landbouw - Mosquito in the room">
            <a:extLst>
              <a:ext uri="{FF2B5EF4-FFF2-40B4-BE49-F238E27FC236}">
                <a16:creationId xmlns:a16="http://schemas.microsoft.com/office/drawing/2014/main" id="{EE00EA5C-FBE3-15F8-F53A-122955C1E24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0236" r="20236"/>
          <a:stretch>
            <a:fillRect/>
          </a:stretch>
        </p:blipFill>
        <p:spPr bwMode="auto">
          <a:xfrm>
            <a:off x="6175375" y="0"/>
            <a:ext cx="6016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30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B80B67D-1B67-EFE1-F9DC-004254C5A92C}"/>
              </a:ext>
            </a:extLst>
          </p:cNvPr>
          <p:cNvSpPr>
            <a:spLocks noGrp="1"/>
          </p:cNvSpPr>
          <p:nvPr>
            <p:ph type="subTitle" idx="1"/>
          </p:nvPr>
        </p:nvSpPr>
        <p:spPr>
          <a:xfrm>
            <a:off x="374650" y="2222167"/>
            <a:ext cx="5645149" cy="3907171"/>
          </a:xfrm>
        </p:spPr>
        <p:txBody>
          <a:bodyPr vert="horz" lIns="0" tIns="0" rIns="0" bIns="0" rtlCol="0" anchor="t">
            <a:normAutofit/>
          </a:bodyPr>
          <a:lstStyle/>
          <a:p>
            <a:r>
              <a:rPr lang="nl-NL" dirty="0">
                <a:ea typeface="+mn-lt"/>
                <a:cs typeface="+mn-lt"/>
              </a:rPr>
              <a:t>Minder mondiaal, meer lokaal. Minder intensieve veehouders en massaproductie, meer biomaterialen voor bijvoorbeeld de verpakkingsindustrie of de huizensector.</a:t>
            </a:r>
            <a:endParaRPr lang="nl-NL" dirty="0">
              <a:cs typeface="Arial"/>
            </a:endParaRPr>
          </a:p>
        </p:txBody>
      </p:sp>
      <p:sp>
        <p:nvSpPr>
          <p:cNvPr id="3" name="Titel 2">
            <a:extLst>
              <a:ext uri="{FF2B5EF4-FFF2-40B4-BE49-F238E27FC236}">
                <a16:creationId xmlns:a16="http://schemas.microsoft.com/office/drawing/2014/main" id="{501E8DF4-1BFC-7BB0-672E-2945F50662CA}"/>
              </a:ext>
            </a:extLst>
          </p:cNvPr>
          <p:cNvSpPr>
            <a:spLocks noGrp="1"/>
          </p:cNvSpPr>
          <p:nvPr>
            <p:ph type="ctrTitle"/>
          </p:nvPr>
        </p:nvSpPr>
        <p:spPr>
          <a:xfrm>
            <a:off x="371475" y="296862"/>
            <a:ext cx="7197725" cy="1742944"/>
          </a:xfrm>
        </p:spPr>
        <p:txBody>
          <a:bodyPr/>
          <a:lstStyle/>
          <a:p>
            <a:r>
              <a:rPr lang="nl-NL" b="0" dirty="0">
                <a:ea typeface="+mj-lt"/>
                <a:cs typeface="+mj-lt"/>
              </a:rPr>
              <a:t>Welke veranderingen zijn er nodig?</a:t>
            </a:r>
            <a:endParaRPr lang="nl-NL" dirty="0"/>
          </a:p>
        </p:txBody>
      </p:sp>
    </p:spTree>
    <p:extLst>
      <p:ext uri="{BB962C8B-B14F-4D97-AF65-F5344CB8AC3E}">
        <p14:creationId xmlns:p14="http://schemas.microsoft.com/office/powerpoint/2010/main" val="305941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02A68-A6B2-A823-687C-FBB30E9C20A9}"/>
              </a:ext>
            </a:extLst>
          </p:cNvPr>
          <p:cNvSpPr>
            <a:spLocks noGrp="1"/>
          </p:cNvSpPr>
          <p:nvPr>
            <p:ph type="title"/>
          </p:nvPr>
        </p:nvSpPr>
        <p:spPr/>
        <p:txBody>
          <a:bodyPr/>
          <a:lstStyle/>
          <a:p>
            <a:r>
              <a:rPr lang="nl-NL" dirty="0"/>
              <a:t>Periode overzicht</a:t>
            </a:r>
          </a:p>
        </p:txBody>
      </p:sp>
      <p:graphicFrame>
        <p:nvGraphicFramePr>
          <p:cNvPr id="4" name="Tabel 4">
            <a:extLst>
              <a:ext uri="{FF2B5EF4-FFF2-40B4-BE49-F238E27FC236}">
                <a16:creationId xmlns:a16="http://schemas.microsoft.com/office/drawing/2014/main" id="{E374E596-9E03-C415-CF0E-9500876CBAD5}"/>
              </a:ext>
            </a:extLst>
          </p:cNvPr>
          <p:cNvGraphicFramePr>
            <a:graphicFrameLocks noGrp="1"/>
          </p:cNvGraphicFramePr>
          <p:nvPr>
            <p:ph idx="1"/>
          </p:nvPr>
        </p:nvGraphicFramePr>
        <p:xfrm>
          <a:off x="115443" y="1017281"/>
          <a:ext cx="11449050" cy="5488845"/>
        </p:xfrm>
        <a:graphic>
          <a:graphicData uri="http://schemas.openxmlformats.org/drawingml/2006/table">
            <a:tbl>
              <a:tblPr firstRow="1" bandRow="1">
                <a:tableStyleId>{5C22544A-7EE6-4342-B048-85BDC9FD1C3A}</a:tableStyleId>
              </a:tblPr>
              <a:tblGrid>
                <a:gridCol w="1173861">
                  <a:extLst>
                    <a:ext uri="{9D8B030D-6E8A-4147-A177-3AD203B41FA5}">
                      <a16:colId xmlns:a16="http://schemas.microsoft.com/office/drawing/2014/main" val="2228899291"/>
                    </a:ext>
                  </a:extLst>
                </a:gridCol>
                <a:gridCol w="6458839">
                  <a:extLst>
                    <a:ext uri="{9D8B030D-6E8A-4147-A177-3AD203B41FA5}">
                      <a16:colId xmlns:a16="http://schemas.microsoft.com/office/drawing/2014/main" val="3397261455"/>
                    </a:ext>
                  </a:extLst>
                </a:gridCol>
                <a:gridCol w="3816350">
                  <a:extLst>
                    <a:ext uri="{9D8B030D-6E8A-4147-A177-3AD203B41FA5}">
                      <a16:colId xmlns:a16="http://schemas.microsoft.com/office/drawing/2014/main" val="3827965063"/>
                    </a:ext>
                  </a:extLst>
                </a:gridCol>
              </a:tblGrid>
              <a:tr h="457689">
                <a:tc>
                  <a:txBody>
                    <a:bodyPr/>
                    <a:lstStyle/>
                    <a:p>
                      <a:r>
                        <a:rPr lang="nl-NL" dirty="0"/>
                        <a:t>Week</a:t>
                      </a:r>
                    </a:p>
                  </a:txBody>
                  <a:tcPr/>
                </a:tc>
                <a:tc>
                  <a:txBody>
                    <a:bodyPr/>
                    <a:lstStyle/>
                    <a:p>
                      <a:r>
                        <a:rPr lang="nl-NL" dirty="0"/>
                        <a:t>Thema</a:t>
                      </a:r>
                    </a:p>
                  </a:txBody>
                  <a:tcPr/>
                </a:tc>
                <a:tc>
                  <a:txBody>
                    <a:bodyPr/>
                    <a:lstStyle/>
                    <a:p>
                      <a:r>
                        <a:rPr lang="nl-NL" dirty="0"/>
                        <a:t>Extra</a:t>
                      </a:r>
                    </a:p>
                  </a:txBody>
                  <a:tcPr/>
                </a:tc>
                <a:extLst>
                  <a:ext uri="{0D108BD9-81ED-4DB2-BD59-A6C34878D82A}">
                    <a16:rowId xmlns:a16="http://schemas.microsoft.com/office/drawing/2014/main" val="3199916400"/>
                  </a:ext>
                </a:extLst>
              </a:tr>
              <a:tr h="457689">
                <a:tc>
                  <a:txBody>
                    <a:bodyPr/>
                    <a:lstStyle/>
                    <a:p>
                      <a:r>
                        <a:rPr lang="nl-NL" dirty="0"/>
                        <a:t>1</a:t>
                      </a:r>
                    </a:p>
                  </a:txBody>
                  <a:tcPr/>
                </a:tc>
                <a:tc>
                  <a:txBody>
                    <a:bodyPr/>
                    <a:lstStyle/>
                    <a:p>
                      <a:r>
                        <a:rPr lang="nl-NL" dirty="0"/>
                        <a:t>Maatschappelijke situatie &amp; uitdagingen van nu</a:t>
                      </a:r>
                    </a:p>
                  </a:txBody>
                  <a:tcPr/>
                </a:tc>
                <a:tc>
                  <a:txBody>
                    <a:bodyPr/>
                    <a:lstStyle/>
                    <a:p>
                      <a:endParaRPr lang="nl-NL" dirty="0"/>
                    </a:p>
                  </a:txBody>
                  <a:tcPr/>
                </a:tc>
                <a:extLst>
                  <a:ext uri="{0D108BD9-81ED-4DB2-BD59-A6C34878D82A}">
                    <a16:rowId xmlns:a16="http://schemas.microsoft.com/office/drawing/2014/main" val="2209768418"/>
                  </a:ext>
                </a:extLst>
              </a:tr>
              <a:tr h="457689">
                <a:tc>
                  <a:txBody>
                    <a:bodyPr/>
                    <a:lstStyle/>
                    <a:p>
                      <a:r>
                        <a:rPr lang="nl-NL" dirty="0"/>
                        <a:t>2</a:t>
                      </a:r>
                    </a:p>
                  </a:txBody>
                  <a:tcPr/>
                </a:tc>
                <a:tc>
                  <a:txBody>
                    <a:bodyPr/>
                    <a:lstStyle/>
                    <a:p>
                      <a:r>
                        <a:rPr lang="nl-NL" dirty="0"/>
                        <a:t>Maatschappelijke uitdagingen van de toekomst</a:t>
                      </a:r>
                    </a:p>
                  </a:txBody>
                  <a:tcPr/>
                </a:tc>
                <a:tc>
                  <a:txBody>
                    <a:bodyPr/>
                    <a:lstStyle/>
                    <a:p>
                      <a:endParaRPr lang="nl-NL" dirty="0"/>
                    </a:p>
                  </a:txBody>
                  <a:tcPr/>
                </a:tc>
                <a:extLst>
                  <a:ext uri="{0D108BD9-81ED-4DB2-BD59-A6C34878D82A}">
                    <a16:rowId xmlns:a16="http://schemas.microsoft.com/office/drawing/2014/main" val="1515899439"/>
                  </a:ext>
                </a:extLst>
              </a:tr>
              <a:tr h="457689">
                <a:tc>
                  <a:txBody>
                    <a:bodyPr/>
                    <a:lstStyle/>
                    <a:p>
                      <a:r>
                        <a:rPr lang="nl-NL"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circulaire toekomst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Technologie en innovatie</a:t>
                      </a:r>
                    </a:p>
                  </a:txBody>
                  <a:tcPr/>
                </a:tc>
                <a:tc>
                  <a:txBody>
                    <a:bodyPr/>
                    <a:lstStyle/>
                    <a:p>
                      <a:endParaRPr lang="nl-NL"/>
                    </a:p>
                  </a:txBody>
                  <a:tcPr/>
                </a:tc>
                <a:extLst>
                  <a:ext uri="{0D108BD9-81ED-4DB2-BD59-A6C34878D82A}">
                    <a16:rowId xmlns:a16="http://schemas.microsoft.com/office/drawing/2014/main" val="281717776"/>
                  </a:ext>
                </a:extLst>
              </a:tr>
              <a:tr h="457689">
                <a:tc>
                  <a:txBody>
                    <a:bodyPr/>
                    <a:lstStyle/>
                    <a:p>
                      <a:r>
                        <a:rPr lang="nl-NL"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circulaire toekomst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Circulair bouwen en logistiek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181670558"/>
                  </a:ext>
                </a:extLst>
              </a:tr>
              <a:tr h="457689">
                <a:tc>
                  <a:txBody>
                    <a:bodyPr/>
                    <a:lstStyle/>
                    <a:p>
                      <a:r>
                        <a:rPr lang="nl-NL"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circulaire toekomst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Biomassa en voedsel</a:t>
                      </a:r>
                    </a:p>
                  </a:txBody>
                  <a:tcPr/>
                </a:tc>
                <a:tc>
                  <a:txBody>
                    <a:bodyPr/>
                    <a:lstStyle/>
                    <a:p>
                      <a:endParaRPr lang="nl-NL" dirty="0"/>
                    </a:p>
                  </a:txBody>
                  <a:tcPr/>
                </a:tc>
                <a:extLst>
                  <a:ext uri="{0D108BD9-81ED-4DB2-BD59-A6C34878D82A}">
                    <a16:rowId xmlns:a16="http://schemas.microsoft.com/office/drawing/2014/main" val="1185774046"/>
                  </a:ext>
                </a:extLst>
              </a:tr>
              <a:tr h="457689">
                <a:tc>
                  <a:txBody>
                    <a:bodyPr/>
                    <a:lstStyle/>
                    <a:p>
                      <a:r>
                        <a:rPr lang="nl-NL" dirty="0"/>
                        <a:t>6</a:t>
                      </a:r>
                    </a:p>
                  </a:txBody>
                  <a:tcPr/>
                </a:tc>
                <a:tc>
                  <a:txBody>
                    <a:bodyPr/>
                    <a:lstStyle/>
                    <a:p>
                      <a:r>
                        <a:rPr lang="nl-NL" dirty="0"/>
                        <a:t>De circulaire economie </a:t>
                      </a:r>
                      <a:br>
                        <a:rPr lang="nl-NL" dirty="0"/>
                      </a:br>
                      <a:r>
                        <a:rPr lang="nl-NL" i="1" dirty="0"/>
                        <a:t>Werken in een circulaire toekomst</a:t>
                      </a:r>
                    </a:p>
                  </a:txBody>
                  <a:tcPr/>
                </a:tc>
                <a:tc>
                  <a:txBody>
                    <a:bodyPr/>
                    <a:lstStyle/>
                    <a:p>
                      <a:endParaRPr lang="nl-NL"/>
                    </a:p>
                  </a:txBody>
                  <a:tcPr/>
                </a:tc>
                <a:extLst>
                  <a:ext uri="{0D108BD9-81ED-4DB2-BD59-A6C34878D82A}">
                    <a16:rowId xmlns:a16="http://schemas.microsoft.com/office/drawing/2014/main" val="720799209"/>
                  </a:ext>
                </a:extLst>
              </a:tr>
              <a:tr h="457689">
                <a:tc>
                  <a:txBody>
                    <a:bodyPr/>
                    <a:lstStyle/>
                    <a:p>
                      <a:r>
                        <a:rPr lang="nl-NL"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circulaire toekomst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Next nature of “back </a:t>
                      </a:r>
                      <a:r>
                        <a:rPr lang="nl-NL" i="1" dirty="0" err="1"/>
                        <a:t>to</a:t>
                      </a:r>
                      <a:r>
                        <a:rPr lang="nl-NL" i="1" dirty="0"/>
                        <a:t> basic”</a:t>
                      </a:r>
                    </a:p>
                  </a:txBody>
                  <a:tcPr/>
                </a:tc>
                <a:tc>
                  <a:txBody>
                    <a:bodyPr/>
                    <a:lstStyle/>
                    <a:p>
                      <a:endParaRPr lang="nl-NL"/>
                    </a:p>
                  </a:txBody>
                  <a:tcPr/>
                </a:tc>
                <a:extLst>
                  <a:ext uri="{0D108BD9-81ED-4DB2-BD59-A6C34878D82A}">
                    <a16:rowId xmlns:a16="http://schemas.microsoft.com/office/drawing/2014/main" val="3422884516"/>
                  </a:ext>
                </a:extLst>
              </a:tr>
              <a:tr h="457689">
                <a:tc>
                  <a:txBody>
                    <a:bodyPr/>
                    <a:lstStyle/>
                    <a:p>
                      <a:r>
                        <a:rPr lang="nl-NL" dirty="0"/>
                        <a:t>8</a:t>
                      </a:r>
                    </a:p>
                  </a:txBody>
                  <a:tcPr/>
                </a:tc>
                <a:tc>
                  <a:txBody>
                    <a:bodyPr/>
                    <a:lstStyle/>
                    <a:p>
                      <a:r>
                        <a:rPr lang="nl-NL" dirty="0"/>
                        <a:t>Product(en) inleveren &amp; Seminar </a:t>
                      </a:r>
                    </a:p>
                  </a:txBody>
                  <a:tcPr/>
                </a:tc>
                <a:tc>
                  <a:txBody>
                    <a:bodyPr/>
                    <a:lstStyle/>
                    <a:p>
                      <a:endParaRPr lang="nl-NL" dirty="0"/>
                    </a:p>
                  </a:txBody>
                  <a:tcPr/>
                </a:tc>
                <a:extLst>
                  <a:ext uri="{0D108BD9-81ED-4DB2-BD59-A6C34878D82A}">
                    <a16:rowId xmlns:a16="http://schemas.microsoft.com/office/drawing/2014/main" val="3310692204"/>
                  </a:ext>
                </a:extLst>
              </a:tr>
              <a:tr h="457689">
                <a:tc>
                  <a:txBody>
                    <a:bodyPr/>
                    <a:lstStyle/>
                    <a:p>
                      <a:r>
                        <a:rPr lang="nl-NL" dirty="0"/>
                        <a:t>9</a:t>
                      </a:r>
                    </a:p>
                  </a:txBody>
                  <a:tcPr/>
                </a:tc>
                <a:tc>
                  <a:txBody>
                    <a:bodyPr/>
                    <a:lstStyle/>
                    <a:p>
                      <a:r>
                        <a:rPr lang="nl-NL" dirty="0"/>
                        <a:t>Kennistoets</a:t>
                      </a:r>
                    </a:p>
                  </a:txBody>
                  <a:tcPr/>
                </a:tc>
                <a:tc>
                  <a:txBody>
                    <a:bodyPr/>
                    <a:lstStyle/>
                    <a:p>
                      <a:endParaRPr lang="nl-NL" dirty="0"/>
                    </a:p>
                  </a:txBody>
                  <a:tcPr/>
                </a:tc>
                <a:extLst>
                  <a:ext uri="{0D108BD9-81ED-4DB2-BD59-A6C34878D82A}">
                    <a16:rowId xmlns:a16="http://schemas.microsoft.com/office/drawing/2014/main" val="3803021527"/>
                  </a:ext>
                </a:extLst>
              </a:tr>
            </a:tbl>
          </a:graphicData>
        </a:graphic>
      </p:graphicFrame>
      <p:cxnSp>
        <p:nvCxnSpPr>
          <p:cNvPr id="6" name="Rechte verbindingslijn 5">
            <a:extLst>
              <a:ext uri="{FF2B5EF4-FFF2-40B4-BE49-F238E27FC236}">
                <a16:creationId xmlns:a16="http://schemas.microsoft.com/office/drawing/2014/main" id="{DF11710B-FF44-DB5E-7C37-3D9321F191F1}"/>
              </a:ext>
            </a:extLst>
          </p:cNvPr>
          <p:cNvCxnSpPr>
            <a:cxnSpLocks/>
          </p:cNvCxnSpPr>
          <p:nvPr/>
        </p:nvCxnSpPr>
        <p:spPr>
          <a:xfrm>
            <a:off x="26376" y="1912503"/>
            <a:ext cx="1156449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1343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38758-65C0-06E5-0551-20AA6B924D1F}"/>
              </a:ext>
            </a:extLst>
          </p:cNvPr>
          <p:cNvSpPr>
            <a:spLocks noGrp="1"/>
          </p:cNvSpPr>
          <p:nvPr>
            <p:ph type="title"/>
          </p:nvPr>
        </p:nvSpPr>
        <p:spPr/>
        <p:txBody>
          <a:bodyPr/>
          <a:lstStyle/>
          <a:p>
            <a:pPr marR="0" lvl="0" defTabSz="914400" rtl="0" eaLnBrk="1" fontAlgn="auto" latinLnBrk="0" hangingPunct="1">
              <a:spcBef>
                <a:spcPts val="0"/>
              </a:spcBef>
              <a:spcAft>
                <a:spcPts val="600"/>
              </a:spcAft>
              <a:buClrTx/>
              <a:buSzTx/>
              <a:tabLst/>
              <a:defRPr/>
            </a:pPr>
            <a:r>
              <a:rPr kumimoji="0" lang="nl-NL" b="0" i="0" u="none" strike="noStrike" kern="1200" cap="none" spc="0" normalizeH="0" baseline="0" noProof="0" dirty="0">
                <a:ln>
                  <a:noFill/>
                </a:ln>
                <a:effectLst/>
                <a:uLnTx/>
                <a:uFillTx/>
              </a:rPr>
              <a:t>De</a:t>
            </a:r>
            <a:r>
              <a:rPr kumimoji="0" lang="nl-NL" b="0" i="0" u="none" strike="noStrike" kern="1200" cap="none" spc="0" normalizeH="0" noProof="0" dirty="0">
                <a:ln>
                  <a:noFill/>
                </a:ln>
                <a:effectLst/>
                <a:uLnTx/>
                <a:uFillTx/>
              </a:rPr>
              <a:t> landbouw- en voedseltransitie</a:t>
            </a:r>
          </a:p>
        </p:txBody>
      </p:sp>
      <p:sp>
        <p:nvSpPr>
          <p:cNvPr id="3" name="Tijdelijke aanduiding voor tekst 2">
            <a:extLst>
              <a:ext uri="{FF2B5EF4-FFF2-40B4-BE49-F238E27FC236}">
                <a16:creationId xmlns:a16="http://schemas.microsoft.com/office/drawing/2014/main" id="{D84E0D2C-F117-6BCD-D9BB-B74ECD59F30C}"/>
              </a:ext>
            </a:extLst>
          </p:cNvPr>
          <p:cNvSpPr>
            <a:spLocks noGrp="1"/>
          </p:cNvSpPr>
          <p:nvPr>
            <p:ph type="body" sz="quarter" idx="13"/>
          </p:nvPr>
        </p:nvSpPr>
        <p:spPr/>
        <p:txBody>
          <a:bodyPr vert="horz" lIns="0" tIns="0" rIns="0" bIns="0" numCol="1" spcCol="180000" rtlCol="0" anchor="t">
            <a:noAutofit/>
          </a:bodyPr>
          <a:lstStyle/>
          <a:p>
            <a:pPr marL="0" indent="0">
              <a:buNone/>
            </a:pPr>
            <a:r>
              <a:rPr lang="nl-NL" dirty="0">
                <a:cs typeface="Arial"/>
              </a:rPr>
              <a:t>Het huidige voedselsysteem gaat ten koste van de natuur, het milieu en klimaat.</a:t>
            </a:r>
          </a:p>
          <a:p>
            <a:pPr marL="0" indent="0">
              <a:buNone/>
            </a:pPr>
            <a:endParaRPr lang="nl-NL" dirty="0">
              <a:cs typeface="Arial"/>
            </a:endParaRPr>
          </a:p>
          <a:p>
            <a:pPr marL="0" indent="0">
              <a:buNone/>
            </a:pPr>
            <a:endParaRPr lang="nl-NL" dirty="0">
              <a:cs typeface="Arial"/>
            </a:endParaRPr>
          </a:p>
        </p:txBody>
      </p:sp>
      <p:sp>
        <p:nvSpPr>
          <p:cNvPr id="5" name="Tijdelijke aanduiding voor tekst 4">
            <a:extLst>
              <a:ext uri="{FF2B5EF4-FFF2-40B4-BE49-F238E27FC236}">
                <a16:creationId xmlns:a16="http://schemas.microsoft.com/office/drawing/2014/main" id="{900AD51B-BA02-1C8F-BB72-ABA9B4D00298}"/>
              </a:ext>
            </a:extLst>
          </p:cNvPr>
          <p:cNvSpPr>
            <a:spLocks noGrp="1"/>
          </p:cNvSpPr>
          <p:nvPr>
            <p:ph type="body" sz="quarter" idx="15"/>
          </p:nvPr>
        </p:nvSpPr>
        <p:spPr/>
        <p:txBody>
          <a:bodyPr/>
          <a:lstStyle/>
          <a:p>
            <a:endParaRPr lang="nl-NL"/>
          </a:p>
        </p:txBody>
      </p:sp>
      <p:pic>
        <p:nvPicPr>
          <p:cNvPr id="7" name="Picture 2" descr="Landbouw - Mosquito in the room">
            <a:extLst>
              <a:ext uri="{FF2B5EF4-FFF2-40B4-BE49-F238E27FC236}">
                <a16:creationId xmlns:a16="http://schemas.microsoft.com/office/drawing/2014/main" id="{EE00EA5C-FBE3-15F8-F53A-122955C1E24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0236" r="20236"/>
          <a:stretch>
            <a:fillRect/>
          </a:stretch>
        </p:blipFill>
        <p:spPr bwMode="auto">
          <a:xfrm>
            <a:off x="6175375" y="0"/>
            <a:ext cx="6016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369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B80B67D-1B67-EFE1-F9DC-004254C5A92C}"/>
              </a:ext>
            </a:extLst>
          </p:cNvPr>
          <p:cNvSpPr>
            <a:spLocks noGrp="1"/>
          </p:cNvSpPr>
          <p:nvPr>
            <p:ph type="subTitle" idx="1"/>
          </p:nvPr>
        </p:nvSpPr>
        <p:spPr>
          <a:xfrm>
            <a:off x="374650" y="2222167"/>
            <a:ext cx="5645149" cy="3907171"/>
          </a:xfrm>
        </p:spPr>
        <p:txBody>
          <a:bodyPr vert="horz" lIns="0" tIns="0" rIns="0" bIns="0" rtlCol="0" anchor="t">
            <a:normAutofit/>
          </a:bodyPr>
          <a:lstStyle/>
          <a:p>
            <a:r>
              <a:rPr lang="nl-NL" dirty="0">
                <a:ea typeface="+mn-lt"/>
                <a:cs typeface="+mn-lt"/>
              </a:rPr>
              <a:t>Minder mondiaal, meer lokaal. Minder intensieve veehouders en massaproductie, meer biomaterialen voor bijvoorbeeld de verpakkingsindustrie of de huizensector.</a:t>
            </a:r>
            <a:endParaRPr lang="nl-NL" dirty="0">
              <a:cs typeface="Arial"/>
            </a:endParaRPr>
          </a:p>
        </p:txBody>
      </p:sp>
      <p:sp>
        <p:nvSpPr>
          <p:cNvPr id="3" name="Titel 2">
            <a:extLst>
              <a:ext uri="{FF2B5EF4-FFF2-40B4-BE49-F238E27FC236}">
                <a16:creationId xmlns:a16="http://schemas.microsoft.com/office/drawing/2014/main" id="{501E8DF4-1BFC-7BB0-672E-2945F50662CA}"/>
              </a:ext>
            </a:extLst>
          </p:cNvPr>
          <p:cNvSpPr>
            <a:spLocks noGrp="1"/>
          </p:cNvSpPr>
          <p:nvPr>
            <p:ph type="ctrTitle"/>
          </p:nvPr>
        </p:nvSpPr>
        <p:spPr>
          <a:xfrm>
            <a:off x="371475" y="296862"/>
            <a:ext cx="7197725" cy="1742944"/>
          </a:xfrm>
        </p:spPr>
        <p:txBody>
          <a:bodyPr/>
          <a:lstStyle/>
          <a:p>
            <a:r>
              <a:rPr lang="nl-NL" b="0" dirty="0">
                <a:ea typeface="+mj-lt"/>
                <a:cs typeface="+mj-lt"/>
              </a:rPr>
              <a:t>Welke veranderingen zijn er nodig?</a:t>
            </a:r>
            <a:endParaRPr lang="nl-NL" dirty="0"/>
          </a:p>
        </p:txBody>
      </p:sp>
    </p:spTree>
    <p:extLst>
      <p:ext uri="{BB962C8B-B14F-4D97-AF65-F5344CB8AC3E}">
        <p14:creationId xmlns:p14="http://schemas.microsoft.com/office/powerpoint/2010/main" val="19655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ansitie Landelijk Gebied | Metropool Regio Eindhoven">
            <a:extLst>
              <a:ext uri="{FF2B5EF4-FFF2-40B4-BE49-F238E27FC236}">
                <a16:creationId xmlns:a16="http://schemas.microsoft.com/office/drawing/2014/main" id="{4938F58B-21F1-7E14-B0DB-04AA8D289D09}"/>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t="22071" r="-1" b="22069"/>
          <a:stretch/>
        </p:blipFill>
        <p:spPr bwMode="auto">
          <a:xfrm>
            <a:off x="371474" y="1700213"/>
            <a:ext cx="11437745" cy="2859087"/>
          </a:xfrm>
          <a:prstGeom prst="rect">
            <a:avLst/>
          </a:prstGeom>
          <a:solidFill>
            <a:srgbClr val="FFFFFF"/>
          </a:solidFill>
        </p:spPr>
      </p:pic>
      <p:sp>
        <p:nvSpPr>
          <p:cNvPr id="3" name="Tijdelijke aanduiding voor tekst 2">
            <a:extLst>
              <a:ext uri="{FF2B5EF4-FFF2-40B4-BE49-F238E27FC236}">
                <a16:creationId xmlns:a16="http://schemas.microsoft.com/office/drawing/2014/main" id="{D84E0D2C-F117-6BCD-D9BB-B74ECD59F30C}"/>
              </a:ext>
            </a:extLst>
          </p:cNvPr>
          <p:cNvSpPr>
            <a:spLocks noGrp="1"/>
          </p:cNvSpPr>
          <p:nvPr>
            <p:ph type="body" sz="quarter" idx="13"/>
          </p:nvPr>
        </p:nvSpPr>
        <p:spPr>
          <a:xfrm>
            <a:off x="371475" y="4721300"/>
            <a:ext cx="11437745" cy="1408037"/>
          </a:xfrm>
        </p:spPr>
        <p:txBody>
          <a:bodyPr vert="horz" lIns="0" tIns="0" rIns="0" bIns="0" numCol="2" spcCol="180000" rtlCol="0" anchor="t">
            <a:normAutofit/>
          </a:bodyPr>
          <a:lstStyle/>
          <a:p>
            <a:pPr marL="0" indent="0">
              <a:spcAft>
                <a:spcPts val="600"/>
              </a:spcAft>
              <a:buNone/>
            </a:pPr>
            <a:r>
              <a:rPr lang="nl-NL" dirty="0"/>
              <a:t>De ruimtelijke transitie gaat over de manier waarop we ons land gebruiken en vormgeven. Het gaat hierbij om onze fysieke omgeving. </a:t>
            </a:r>
          </a:p>
          <a:p>
            <a:pPr marL="0" indent="0">
              <a:spcAft>
                <a:spcPts val="600"/>
              </a:spcAft>
              <a:buNone/>
            </a:pPr>
            <a:r>
              <a:rPr lang="nl-NL" dirty="0">
                <a:cs typeface="Arial"/>
              </a:rPr>
              <a:t>Zoals: Waar komen windmolens en zonneparken, hoe ziet de landbouw er van de toekomst uit en een circulaire economie vraagt om meer ruimte.</a:t>
            </a:r>
          </a:p>
        </p:txBody>
      </p:sp>
      <p:sp>
        <p:nvSpPr>
          <p:cNvPr id="2" name="Titel 1">
            <a:extLst>
              <a:ext uri="{FF2B5EF4-FFF2-40B4-BE49-F238E27FC236}">
                <a16:creationId xmlns:a16="http://schemas.microsoft.com/office/drawing/2014/main" id="{30A38758-65C0-06E5-0551-20AA6B924D1F}"/>
              </a:ext>
            </a:extLst>
          </p:cNvPr>
          <p:cNvSpPr>
            <a:spLocks noGrp="1"/>
          </p:cNvSpPr>
          <p:nvPr>
            <p:ph type="title"/>
          </p:nvPr>
        </p:nvSpPr>
        <p:spPr>
          <a:xfrm>
            <a:off x="371476" y="296863"/>
            <a:ext cx="11437745" cy="1160403"/>
          </a:xfrm>
        </p:spPr>
        <p:txBody>
          <a:bodyPr anchor="t">
            <a:normAutofit/>
          </a:bodyPr>
          <a:lstStyle/>
          <a:p>
            <a:pPr marR="0" lvl="0" defTabSz="914400" rtl="0" eaLnBrk="1" fontAlgn="auto" latinLnBrk="0" hangingPunct="1">
              <a:spcBef>
                <a:spcPts val="0"/>
              </a:spcBef>
              <a:spcAft>
                <a:spcPts val="600"/>
              </a:spcAft>
              <a:buClrTx/>
              <a:buSzTx/>
              <a:tabLst/>
              <a:defRPr/>
            </a:pPr>
            <a:r>
              <a:rPr lang="nl-NL" dirty="0"/>
              <a:t>De ruimtelijke transitie</a:t>
            </a:r>
          </a:p>
        </p:txBody>
      </p:sp>
    </p:spTree>
    <p:extLst>
      <p:ext uri="{BB962C8B-B14F-4D97-AF65-F5344CB8AC3E}">
        <p14:creationId xmlns:p14="http://schemas.microsoft.com/office/powerpoint/2010/main" val="302702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BAFA33E4-1D8C-97C1-E2F2-BF81971C8112}"/>
              </a:ext>
            </a:extLst>
          </p:cNvPr>
          <p:cNvSpPr>
            <a:spLocks noGrp="1"/>
          </p:cNvSpPr>
          <p:nvPr>
            <p:ph type="subTitle" idx="1"/>
          </p:nvPr>
        </p:nvSpPr>
        <p:spPr>
          <a:xfrm>
            <a:off x="72725" y="3646292"/>
            <a:ext cx="8444377" cy="1807310"/>
          </a:xfrm>
        </p:spPr>
        <p:txBody>
          <a:bodyPr vert="horz" lIns="0" tIns="0" rIns="0" bIns="0" rtlCol="0" anchor="t">
            <a:normAutofit lnSpcReduction="10000"/>
          </a:bodyPr>
          <a:lstStyle/>
          <a:p>
            <a:r>
              <a:rPr lang="nl-NL" dirty="0">
                <a:cs typeface="Arial"/>
              </a:rPr>
              <a:t>Het inzamelen, repareren etc. Vraagt om een andere manier van ruimte gebruik. </a:t>
            </a:r>
          </a:p>
          <a:p>
            <a:r>
              <a:rPr lang="nl-NL" dirty="0">
                <a:cs typeface="Arial"/>
              </a:rPr>
              <a:t>Wel komt er meer ruimte beschikbaar omdat er productie ruimte verdwijnt. </a:t>
            </a:r>
          </a:p>
        </p:txBody>
      </p:sp>
      <p:sp>
        <p:nvSpPr>
          <p:cNvPr id="3" name="Titel 2">
            <a:extLst>
              <a:ext uri="{FF2B5EF4-FFF2-40B4-BE49-F238E27FC236}">
                <a16:creationId xmlns:a16="http://schemas.microsoft.com/office/drawing/2014/main" id="{A37A07EB-8CDA-30A8-790C-C8FE2570192A}"/>
              </a:ext>
            </a:extLst>
          </p:cNvPr>
          <p:cNvSpPr>
            <a:spLocks noGrp="1"/>
          </p:cNvSpPr>
          <p:nvPr>
            <p:ph type="ctrTitle"/>
          </p:nvPr>
        </p:nvSpPr>
        <p:spPr>
          <a:xfrm>
            <a:off x="69550" y="739446"/>
            <a:ext cx="7668000" cy="2082553"/>
          </a:xfrm>
        </p:spPr>
        <p:txBody>
          <a:bodyPr/>
          <a:lstStyle/>
          <a:p>
            <a:r>
              <a:rPr lang="nl-NL" dirty="0"/>
              <a:t>Waarom vraagt een circulaire economie om meer ruimte?</a:t>
            </a:r>
          </a:p>
        </p:txBody>
      </p:sp>
    </p:spTree>
    <p:extLst>
      <p:ext uri="{BB962C8B-B14F-4D97-AF65-F5344CB8AC3E}">
        <p14:creationId xmlns:p14="http://schemas.microsoft.com/office/powerpoint/2010/main" val="283907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38758-65C0-06E5-0551-20AA6B924D1F}"/>
              </a:ext>
            </a:extLst>
          </p:cNvPr>
          <p:cNvSpPr>
            <a:spLocks noGrp="1"/>
          </p:cNvSpPr>
          <p:nvPr>
            <p:ph type="title"/>
          </p:nvPr>
        </p:nvSpPr>
        <p:spPr>
          <a:xfrm>
            <a:off x="371476" y="296863"/>
            <a:ext cx="6980794" cy="1160403"/>
          </a:xfrm>
        </p:spPr>
        <p:txBody>
          <a:bodyPr/>
          <a:lstStyle/>
          <a:p>
            <a:pPr marR="0" lvl="0" defTabSz="914400" rtl="0" eaLnBrk="1" fontAlgn="auto" latinLnBrk="0" hangingPunct="1">
              <a:spcBef>
                <a:spcPts val="0"/>
              </a:spcBef>
              <a:spcAft>
                <a:spcPts val="600"/>
              </a:spcAft>
              <a:buClrTx/>
              <a:buSzTx/>
              <a:tabLst/>
              <a:defRPr/>
            </a:pPr>
            <a:r>
              <a:rPr kumimoji="0" lang="nl-NL" b="0" i="0" u="none" strike="noStrike" kern="1200" cap="none" spc="0" normalizeH="0" noProof="0" dirty="0">
                <a:ln>
                  <a:noFill/>
                </a:ln>
                <a:effectLst/>
                <a:uLnTx/>
                <a:uFillTx/>
              </a:rPr>
              <a:t>De financiële transitie</a:t>
            </a:r>
          </a:p>
        </p:txBody>
      </p:sp>
      <p:sp>
        <p:nvSpPr>
          <p:cNvPr id="3" name="Tijdelijke aanduiding voor tekst 2">
            <a:extLst>
              <a:ext uri="{FF2B5EF4-FFF2-40B4-BE49-F238E27FC236}">
                <a16:creationId xmlns:a16="http://schemas.microsoft.com/office/drawing/2014/main" id="{D84E0D2C-F117-6BCD-D9BB-B74ECD59F30C}"/>
              </a:ext>
            </a:extLst>
          </p:cNvPr>
          <p:cNvSpPr>
            <a:spLocks noGrp="1"/>
          </p:cNvSpPr>
          <p:nvPr>
            <p:ph type="body" sz="quarter" idx="13"/>
          </p:nvPr>
        </p:nvSpPr>
        <p:spPr/>
        <p:txBody>
          <a:bodyPr vert="horz" lIns="0" tIns="0" rIns="0" bIns="0" numCol="1" spcCol="180000" rtlCol="0" anchor="t">
            <a:noAutofit/>
          </a:bodyPr>
          <a:lstStyle/>
          <a:p>
            <a:pPr marL="0" indent="0">
              <a:spcAft>
                <a:spcPts val="600"/>
              </a:spcAft>
              <a:buNone/>
              <a:defRPr/>
            </a:pPr>
            <a:r>
              <a:rPr lang="nl-NL" dirty="0"/>
              <a:t>De financiële transitie is een complexe transitie. Er zijn op dit moment te veel schulden en veel geld blijft in de virtuele economie zitten waar er nog meer geld mee wordt gemaakt. </a:t>
            </a:r>
          </a:p>
          <a:p>
            <a:pPr marL="0" indent="0">
              <a:spcAft>
                <a:spcPts val="600"/>
              </a:spcAft>
              <a:buNone/>
              <a:defRPr/>
            </a:pPr>
            <a:endParaRPr lang="nl-NL" dirty="0">
              <a:cs typeface="Arial"/>
            </a:endParaRPr>
          </a:p>
          <a:p>
            <a:pPr marL="0" indent="0">
              <a:spcAft>
                <a:spcPts val="600"/>
              </a:spcAft>
              <a:buNone/>
              <a:defRPr/>
            </a:pPr>
            <a:r>
              <a:rPr lang="nl-NL" dirty="0">
                <a:cs typeface="Arial"/>
              </a:rPr>
              <a:t>Er is nog geen doorbraak maar er zijn wel kleine veranderingen denk aan de nieuwe financieringsvormen, cryptomunten en decentrale verzekeringen zoals het broodfonds.</a:t>
            </a:r>
          </a:p>
          <a:p>
            <a:pPr marL="0" indent="0">
              <a:spcAft>
                <a:spcPts val="600"/>
              </a:spcAft>
              <a:buNone/>
              <a:defRPr/>
            </a:pPr>
            <a:endParaRPr lang="nl-NL" dirty="0">
              <a:cs typeface="Arial"/>
            </a:endParaRPr>
          </a:p>
          <a:p>
            <a:pPr marL="0" indent="0">
              <a:spcAft>
                <a:spcPts val="600"/>
              </a:spcAft>
              <a:buNone/>
              <a:defRPr/>
            </a:pPr>
            <a:r>
              <a:rPr lang="nl-NL" dirty="0">
                <a:cs typeface="Arial"/>
              </a:rPr>
              <a:t>Nodig:</a:t>
            </a:r>
          </a:p>
          <a:p>
            <a:pPr marL="0" indent="0">
              <a:spcAft>
                <a:spcPts val="600"/>
              </a:spcAft>
              <a:buNone/>
              <a:defRPr/>
            </a:pPr>
            <a:r>
              <a:rPr lang="nl-NL" dirty="0" err="1">
                <a:cs typeface="Arial"/>
              </a:rPr>
              <a:t>Diverser</a:t>
            </a:r>
            <a:r>
              <a:rPr lang="nl-NL" dirty="0">
                <a:cs typeface="Arial"/>
              </a:rPr>
              <a:t> en </a:t>
            </a:r>
            <a:r>
              <a:rPr lang="nl-NL" dirty="0" err="1">
                <a:cs typeface="Arial"/>
              </a:rPr>
              <a:t>decentraler</a:t>
            </a:r>
          </a:p>
        </p:txBody>
      </p:sp>
      <p:sp>
        <p:nvSpPr>
          <p:cNvPr id="5" name="Tijdelijke aanduiding voor tekst 4">
            <a:extLst>
              <a:ext uri="{FF2B5EF4-FFF2-40B4-BE49-F238E27FC236}">
                <a16:creationId xmlns:a16="http://schemas.microsoft.com/office/drawing/2014/main" id="{900AD51B-BA02-1C8F-BB72-ABA9B4D00298}"/>
              </a:ext>
            </a:extLst>
          </p:cNvPr>
          <p:cNvSpPr>
            <a:spLocks noGrp="1"/>
          </p:cNvSpPr>
          <p:nvPr>
            <p:ph type="body" sz="quarter" idx="15"/>
          </p:nvPr>
        </p:nvSpPr>
        <p:spPr/>
        <p:txBody>
          <a:bodyPr/>
          <a:lstStyle/>
          <a:p>
            <a:endParaRPr lang="nl-NL"/>
          </a:p>
        </p:txBody>
      </p:sp>
      <p:pic>
        <p:nvPicPr>
          <p:cNvPr id="7" name="Afbeelding 7">
            <a:extLst>
              <a:ext uri="{FF2B5EF4-FFF2-40B4-BE49-F238E27FC236}">
                <a16:creationId xmlns:a16="http://schemas.microsoft.com/office/drawing/2014/main" id="{88A9190B-6119-8C2A-231E-F46C1A6211A5}"/>
              </a:ext>
            </a:extLst>
          </p:cNvPr>
          <p:cNvPicPr>
            <a:picLocks noGrp="1" noChangeAspect="1"/>
          </p:cNvPicPr>
          <p:nvPr>
            <p:ph type="pic" sz="quarter" idx="14"/>
          </p:nvPr>
        </p:nvPicPr>
        <p:blipFill rotWithShape="1">
          <a:blip r:embed="rId3"/>
          <a:srcRect l="2146" r="1502" b="2852"/>
          <a:stretch/>
        </p:blipFill>
        <p:spPr>
          <a:xfrm>
            <a:off x="6331449" y="2365900"/>
            <a:ext cx="4796521" cy="2732193"/>
          </a:xfrm>
        </p:spPr>
      </p:pic>
    </p:spTree>
    <p:extLst>
      <p:ext uri="{BB962C8B-B14F-4D97-AF65-F5344CB8AC3E}">
        <p14:creationId xmlns:p14="http://schemas.microsoft.com/office/powerpoint/2010/main" val="155678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6">
            <a:extLst>
              <a:ext uri="{FF2B5EF4-FFF2-40B4-BE49-F238E27FC236}">
                <a16:creationId xmlns:a16="http://schemas.microsoft.com/office/drawing/2014/main" id="{805AF070-5B88-BB13-C8AD-25575D819FAE}"/>
              </a:ext>
            </a:extLst>
          </p:cNvPr>
          <p:cNvPicPr>
            <a:picLocks noGrp="1" noChangeAspect="1"/>
          </p:cNvPicPr>
          <p:nvPr>
            <p:ph type="pic" sz="quarter" idx="13"/>
          </p:nvPr>
        </p:nvPicPr>
        <p:blipFill rotWithShape="1">
          <a:blip r:embed="rId3"/>
          <a:srcRect/>
          <a:stretch/>
        </p:blipFill>
        <p:spPr>
          <a:xfrm>
            <a:off x="20" y="10"/>
            <a:ext cx="12191980" cy="6857990"/>
          </a:xfrm>
          <a:noFill/>
        </p:spPr>
      </p:pic>
    </p:spTree>
    <p:extLst>
      <p:ext uri="{BB962C8B-B14F-4D97-AF65-F5344CB8AC3E}">
        <p14:creationId xmlns:p14="http://schemas.microsoft.com/office/powerpoint/2010/main" val="2870429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96B1-06B1-A931-8F94-71B95620386E}"/>
              </a:ext>
            </a:extLst>
          </p:cNvPr>
          <p:cNvSpPr>
            <a:spLocks noGrp="1"/>
          </p:cNvSpPr>
          <p:nvPr>
            <p:ph type="title"/>
          </p:nvPr>
        </p:nvSpPr>
        <p:spPr>
          <a:xfrm>
            <a:off x="371476" y="296863"/>
            <a:ext cx="6585378" cy="1160403"/>
          </a:xfrm>
        </p:spPr>
        <p:txBody>
          <a:bodyPr anchor="t">
            <a:normAutofit/>
          </a:bodyPr>
          <a:lstStyle/>
          <a:p>
            <a:r>
              <a:rPr lang="nl-NL" sz="4000" dirty="0"/>
              <a:t>De onderwijstransitie</a:t>
            </a:r>
          </a:p>
        </p:txBody>
      </p:sp>
      <p:sp>
        <p:nvSpPr>
          <p:cNvPr id="2055" name="Text Placeholder 2">
            <a:extLst>
              <a:ext uri="{FF2B5EF4-FFF2-40B4-BE49-F238E27FC236}">
                <a16:creationId xmlns:a16="http://schemas.microsoft.com/office/drawing/2014/main" id="{33272BD6-1261-F7C6-07DF-D4FA2462E1D6}"/>
              </a:ext>
            </a:extLst>
          </p:cNvPr>
          <p:cNvSpPr>
            <a:spLocks noGrp="1"/>
          </p:cNvSpPr>
          <p:nvPr>
            <p:ph type="body" sz="quarter" idx="13"/>
          </p:nvPr>
        </p:nvSpPr>
        <p:spPr>
          <a:xfrm>
            <a:off x="371475" y="1709738"/>
            <a:ext cx="5645150" cy="4419599"/>
          </a:xfrm>
        </p:spPr>
        <p:txBody>
          <a:bodyPr/>
          <a:lstStyle/>
          <a:p>
            <a:pPr marL="0" indent="0">
              <a:buNone/>
            </a:pPr>
            <a:r>
              <a:rPr lang="nl-NL" dirty="0"/>
              <a:t>Schaalvergroting, bureaucratie en top down structuren zijn de grote boosdoeners (J. Rotmans ‘21)</a:t>
            </a:r>
          </a:p>
          <a:p>
            <a:pPr marL="0" indent="0">
              <a:buNone/>
            </a:pPr>
            <a:endParaRPr lang="nl-NL" dirty="0"/>
          </a:p>
          <a:p>
            <a:pPr marL="0" indent="0">
              <a:buNone/>
            </a:pPr>
            <a:endParaRPr lang="nl-NL" dirty="0"/>
          </a:p>
          <a:p>
            <a:pPr marL="0" indent="0">
              <a:buNone/>
            </a:pPr>
            <a:r>
              <a:rPr lang="nl-NL" dirty="0"/>
              <a:t>Nodig:</a:t>
            </a:r>
          </a:p>
          <a:p>
            <a:pPr>
              <a:buFont typeface="Wingdings" panose="05000000000000000000" pitchFamily="2" charset="2"/>
              <a:buChar char="q"/>
            </a:pPr>
            <a:r>
              <a:rPr lang="nl-NL" dirty="0"/>
              <a:t>Meer docenten</a:t>
            </a:r>
          </a:p>
          <a:p>
            <a:pPr>
              <a:buFont typeface="Wingdings" panose="05000000000000000000" pitchFamily="2" charset="2"/>
              <a:buChar char="q"/>
            </a:pPr>
            <a:r>
              <a:rPr lang="nl-NL" dirty="0"/>
              <a:t>Meer Ruimte voor experimenten (onderwijs)</a:t>
            </a:r>
          </a:p>
          <a:p>
            <a:pPr>
              <a:buFont typeface="Wingdings" panose="05000000000000000000" pitchFamily="2" charset="2"/>
              <a:buChar char="q"/>
            </a:pPr>
            <a:r>
              <a:rPr lang="nl-NL" dirty="0"/>
              <a:t>Minder bureaucratie </a:t>
            </a:r>
          </a:p>
          <a:p>
            <a:pPr>
              <a:buFontTx/>
              <a:buChar char="-"/>
            </a:pPr>
            <a:endParaRPr lang="nl-NL" dirty="0"/>
          </a:p>
        </p:txBody>
      </p:sp>
      <p:sp>
        <p:nvSpPr>
          <p:cNvPr id="2057" name="Text Placeholder 4">
            <a:extLst>
              <a:ext uri="{FF2B5EF4-FFF2-40B4-BE49-F238E27FC236}">
                <a16:creationId xmlns:a16="http://schemas.microsoft.com/office/drawing/2014/main" id="{FAD0A160-5672-BA8E-3A56-CE33FEF0AFCE}"/>
              </a:ext>
            </a:extLst>
          </p:cNvPr>
          <p:cNvSpPr>
            <a:spLocks noGrp="1"/>
          </p:cNvSpPr>
          <p:nvPr>
            <p:ph type="body" sz="quarter" idx="15"/>
          </p:nvPr>
        </p:nvSpPr>
        <p:spPr>
          <a:xfrm>
            <a:off x="10999221" y="6308761"/>
            <a:ext cx="810000" cy="168361"/>
          </a:xfrm>
        </p:spPr>
        <p:txBody>
          <a:bodyPr/>
          <a:lstStyle/>
          <a:p>
            <a:endParaRPr lang="en-US"/>
          </a:p>
        </p:txBody>
      </p:sp>
      <p:pic>
        <p:nvPicPr>
          <p:cNvPr id="3074" name="Picture 2" descr="Waarom organisaties Bottom Up én Top Down zouden moeten verbeteren">
            <a:extLst>
              <a:ext uri="{FF2B5EF4-FFF2-40B4-BE49-F238E27FC236}">
                <a16:creationId xmlns:a16="http://schemas.microsoft.com/office/drawing/2014/main" id="{0EC6C191-E02E-81FD-EB2B-DFDEDEBFFCD3}"/>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2640" t="-28462" r="-3940" b="-2846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44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96B1-06B1-A931-8F94-71B95620386E}"/>
              </a:ext>
            </a:extLst>
          </p:cNvPr>
          <p:cNvSpPr>
            <a:spLocks noGrp="1"/>
          </p:cNvSpPr>
          <p:nvPr>
            <p:ph type="title"/>
          </p:nvPr>
        </p:nvSpPr>
        <p:spPr>
          <a:xfrm>
            <a:off x="371476" y="296863"/>
            <a:ext cx="6585378" cy="1160403"/>
          </a:xfrm>
        </p:spPr>
        <p:txBody>
          <a:bodyPr anchor="t">
            <a:normAutofit/>
          </a:bodyPr>
          <a:lstStyle/>
          <a:p>
            <a:r>
              <a:rPr lang="nl-NL" sz="4000" dirty="0"/>
              <a:t>De zorgtransitie</a:t>
            </a:r>
          </a:p>
        </p:txBody>
      </p:sp>
      <p:sp>
        <p:nvSpPr>
          <p:cNvPr id="2055" name="Text Placeholder 2">
            <a:extLst>
              <a:ext uri="{FF2B5EF4-FFF2-40B4-BE49-F238E27FC236}">
                <a16:creationId xmlns:a16="http://schemas.microsoft.com/office/drawing/2014/main" id="{33272BD6-1261-F7C6-07DF-D4FA2462E1D6}"/>
              </a:ext>
            </a:extLst>
          </p:cNvPr>
          <p:cNvSpPr>
            <a:spLocks noGrp="1"/>
          </p:cNvSpPr>
          <p:nvPr>
            <p:ph type="body" sz="quarter" idx="13"/>
          </p:nvPr>
        </p:nvSpPr>
        <p:spPr>
          <a:xfrm>
            <a:off x="371475" y="1709738"/>
            <a:ext cx="5645150" cy="4419599"/>
          </a:xfrm>
        </p:spPr>
        <p:txBody>
          <a:bodyPr/>
          <a:lstStyle/>
          <a:p>
            <a:pPr marL="0" indent="0">
              <a:buNone/>
            </a:pPr>
            <a:r>
              <a:rPr lang="nl-NL" dirty="0"/>
              <a:t>New public management (2006): het idee dat publieke instellingen gerund zouden moeten worden zoals commerciële bedrijven, met een focus op schaalvergroting, top-down structuren, ‘efficiëntie’ en meetbare targets. </a:t>
            </a:r>
          </a:p>
          <a:p>
            <a:pPr marL="0" indent="0">
              <a:buNone/>
            </a:pPr>
            <a:endParaRPr lang="nl-NL" dirty="0"/>
          </a:p>
          <a:p>
            <a:pPr marL="0" indent="0">
              <a:buNone/>
            </a:pPr>
            <a:endParaRPr lang="nl-NL" dirty="0"/>
          </a:p>
          <a:p>
            <a:pPr marL="0" indent="0">
              <a:buNone/>
            </a:pPr>
            <a:endParaRPr lang="nl-NL" dirty="0"/>
          </a:p>
          <a:p>
            <a:pPr marL="0" indent="0">
              <a:buNone/>
            </a:pPr>
            <a:r>
              <a:rPr lang="nl-NL" dirty="0"/>
              <a:t>Om zorgende weer centraal te stellen in een nieuw zorgsysteem moeten bestuurders de behoefte aan controle en beheersing loslaten en het vertrouwen in mensen omarmen. Denk aan meerjarige afspraken met de verzekering in plaats van urenregistratie. Of meer samenwerking tussen ziekenhuizen, verzekeraars en welzijnsorganisaties in plaats van concurrentie.</a:t>
            </a:r>
          </a:p>
          <a:p>
            <a:pPr marL="0" indent="0">
              <a:buNone/>
            </a:pPr>
            <a:endParaRPr lang="en-US" dirty="0"/>
          </a:p>
          <a:p>
            <a:pPr marL="0" indent="0">
              <a:buNone/>
            </a:pPr>
            <a:endParaRPr lang="en-US" dirty="0"/>
          </a:p>
          <a:p>
            <a:pPr marL="0" indent="0">
              <a:buNone/>
            </a:pPr>
            <a:endParaRPr lang="en-US" dirty="0"/>
          </a:p>
        </p:txBody>
      </p:sp>
      <p:sp>
        <p:nvSpPr>
          <p:cNvPr id="2057" name="Text Placeholder 4">
            <a:extLst>
              <a:ext uri="{FF2B5EF4-FFF2-40B4-BE49-F238E27FC236}">
                <a16:creationId xmlns:a16="http://schemas.microsoft.com/office/drawing/2014/main" id="{FAD0A160-5672-BA8E-3A56-CE33FEF0AFCE}"/>
              </a:ext>
            </a:extLst>
          </p:cNvPr>
          <p:cNvSpPr>
            <a:spLocks noGrp="1"/>
          </p:cNvSpPr>
          <p:nvPr>
            <p:ph type="body" sz="quarter" idx="15"/>
          </p:nvPr>
        </p:nvSpPr>
        <p:spPr>
          <a:xfrm>
            <a:off x="10999221" y="6308761"/>
            <a:ext cx="810000" cy="168361"/>
          </a:xfrm>
        </p:spPr>
        <p:txBody>
          <a:bodyPr/>
          <a:lstStyle/>
          <a:p>
            <a:endParaRPr lang="en-US"/>
          </a:p>
        </p:txBody>
      </p:sp>
      <p:pic>
        <p:nvPicPr>
          <p:cNvPr id="3" name="Afbeelding 6">
            <a:extLst>
              <a:ext uri="{FF2B5EF4-FFF2-40B4-BE49-F238E27FC236}">
                <a16:creationId xmlns:a16="http://schemas.microsoft.com/office/drawing/2014/main" id="{BED46F1C-8AA1-532D-4395-68B51D9AF043}"/>
              </a:ext>
            </a:extLst>
          </p:cNvPr>
          <p:cNvPicPr>
            <a:picLocks noGrp="1" noChangeAspect="1"/>
          </p:cNvPicPr>
          <p:nvPr>
            <p:ph type="pic" sz="quarter" idx="14"/>
          </p:nvPr>
        </p:nvPicPr>
        <p:blipFill rotWithShape="1">
          <a:blip r:embed="rId3"/>
          <a:srcRect l="5775" r="11231" b="109"/>
          <a:stretch/>
        </p:blipFill>
        <p:spPr>
          <a:xfrm>
            <a:off x="6016625" y="1549100"/>
            <a:ext cx="6016625" cy="4073224"/>
          </a:xfrm>
        </p:spPr>
      </p:pic>
    </p:spTree>
    <p:extLst>
      <p:ext uri="{BB962C8B-B14F-4D97-AF65-F5344CB8AC3E}">
        <p14:creationId xmlns:p14="http://schemas.microsoft.com/office/powerpoint/2010/main" val="98332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96B1-06B1-A931-8F94-71B95620386E}"/>
              </a:ext>
            </a:extLst>
          </p:cNvPr>
          <p:cNvSpPr>
            <a:spLocks noGrp="1"/>
          </p:cNvSpPr>
          <p:nvPr>
            <p:ph type="title"/>
          </p:nvPr>
        </p:nvSpPr>
        <p:spPr>
          <a:xfrm>
            <a:off x="371476" y="296863"/>
            <a:ext cx="5638799" cy="1160403"/>
          </a:xfrm>
        </p:spPr>
        <p:txBody>
          <a:bodyPr anchor="t">
            <a:normAutofit/>
          </a:bodyPr>
          <a:lstStyle/>
          <a:p>
            <a:r>
              <a:rPr lang="nl-NL"/>
              <a:t>De Sociale transitie</a:t>
            </a:r>
          </a:p>
        </p:txBody>
      </p:sp>
      <p:sp>
        <p:nvSpPr>
          <p:cNvPr id="2055" name="Text Placeholder 2">
            <a:extLst>
              <a:ext uri="{FF2B5EF4-FFF2-40B4-BE49-F238E27FC236}">
                <a16:creationId xmlns:a16="http://schemas.microsoft.com/office/drawing/2014/main" id="{33272BD6-1261-F7C6-07DF-D4FA2462E1D6}"/>
              </a:ext>
            </a:extLst>
          </p:cNvPr>
          <p:cNvSpPr>
            <a:spLocks noGrp="1"/>
          </p:cNvSpPr>
          <p:nvPr>
            <p:ph type="body" sz="quarter" idx="13"/>
          </p:nvPr>
        </p:nvSpPr>
        <p:spPr>
          <a:xfrm>
            <a:off x="371475" y="1709738"/>
            <a:ext cx="5645150" cy="4419599"/>
          </a:xfrm>
        </p:spPr>
        <p:txBody>
          <a:bodyPr>
            <a:normAutofit/>
          </a:bodyPr>
          <a:lstStyle/>
          <a:p>
            <a:pPr marL="0" indent="0">
              <a:spcAft>
                <a:spcPts val="600"/>
              </a:spcAft>
              <a:buNone/>
            </a:pPr>
            <a:r>
              <a:rPr lang="nl-NL" dirty="0"/>
              <a:t>De meeste maatschappelijke instanties zijn log en star, dit als gevolg van het neoliberalisme in de Jaren ’80. Dit heft voor meer bureaucratie gezorgd. </a:t>
            </a:r>
            <a:endParaRPr lang="nl-NL"/>
          </a:p>
          <a:p>
            <a:pPr marL="0" indent="0">
              <a:spcAft>
                <a:spcPts val="600"/>
              </a:spcAft>
              <a:buNone/>
            </a:pPr>
            <a:endParaRPr lang="nl-NL"/>
          </a:p>
          <a:p>
            <a:pPr marL="0" indent="0">
              <a:spcAft>
                <a:spcPts val="600"/>
              </a:spcAft>
              <a:buNone/>
            </a:pPr>
            <a:r>
              <a:rPr lang="nl-NL" dirty="0"/>
              <a:t>Nodig:</a:t>
            </a:r>
            <a:endParaRPr lang="nl-NL"/>
          </a:p>
          <a:p>
            <a:pPr>
              <a:spcAft>
                <a:spcPts val="600"/>
              </a:spcAft>
              <a:buFontTx/>
              <a:buChar char="-"/>
            </a:pPr>
            <a:r>
              <a:rPr lang="nl-NL" dirty="0"/>
              <a:t>Autonomie </a:t>
            </a:r>
            <a:endParaRPr lang="nl-NL"/>
          </a:p>
          <a:p>
            <a:pPr>
              <a:spcAft>
                <a:spcPts val="600"/>
              </a:spcAft>
              <a:buFontTx/>
              <a:buChar char="-"/>
            </a:pPr>
            <a:r>
              <a:rPr lang="nl-NL" dirty="0"/>
              <a:t>Vertrouwen </a:t>
            </a:r>
            <a:endParaRPr lang="nl-NL"/>
          </a:p>
          <a:p>
            <a:pPr marL="0" indent="0">
              <a:spcAft>
                <a:spcPts val="600"/>
              </a:spcAft>
              <a:buNone/>
            </a:pPr>
            <a:endParaRPr lang="nl-NL"/>
          </a:p>
          <a:p>
            <a:pPr marL="0" indent="0">
              <a:spcAft>
                <a:spcPts val="600"/>
              </a:spcAft>
              <a:buNone/>
            </a:pPr>
            <a:r>
              <a:rPr lang="nl-NL" dirty="0"/>
              <a:t>Op dit moment zie je steeds meer samenwerking tussen groepen mensen (</a:t>
            </a:r>
            <a:r>
              <a:rPr lang="nl-NL" dirty="0" err="1"/>
              <a:t>community’s</a:t>
            </a:r>
            <a:r>
              <a:rPr lang="nl-NL" dirty="0"/>
              <a:t>). </a:t>
            </a:r>
            <a:endParaRPr lang="nl-NL"/>
          </a:p>
          <a:p>
            <a:pPr marL="0" indent="0">
              <a:spcAft>
                <a:spcPts val="600"/>
              </a:spcAft>
              <a:buNone/>
            </a:pPr>
            <a:endParaRPr lang="nl-NL"/>
          </a:p>
          <a:p>
            <a:pPr marL="0" indent="0">
              <a:spcAft>
                <a:spcPts val="600"/>
              </a:spcAft>
              <a:buNone/>
            </a:pPr>
            <a:r>
              <a:rPr lang="nl-NL" dirty="0"/>
              <a:t>Hierdoor:”</a:t>
            </a:r>
            <a:endParaRPr lang="nl-NL"/>
          </a:p>
          <a:p>
            <a:pPr marL="0" indent="0">
              <a:spcAft>
                <a:spcPts val="600"/>
              </a:spcAft>
              <a:buNone/>
            </a:pPr>
            <a:r>
              <a:rPr lang="nl-NL" dirty="0" err="1"/>
              <a:t>Decentraler</a:t>
            </a:r>
            <a:r>
              <a:rPr lang="nl-NL" dirty="0"/>
              <a:t>, oog voor verschillen en gelijke rechten. </a:t>
            </a:r>
            <a:endParaRPr lang="nl-NL"/>
          </a:p>
        </p:txBody>
      </p:sp>
      <p:pic>
        <p:nvPicPr>
          <p:cNvPr id="4098" name="Picture 2" descr="Burgerinitiatieven kennen belangrijke beperkingen'">
            <a:extLst>
              <a:ext uri="{FF2B5EF4-FFF2-40B4-BE49-F238E27FC236}">
                <a16:creationId xmlns:a16="http://schemas.microsoft.com/office/drawing/2014/main" id="{E75576B1-E704-8DC5-8183-B2FB4555574F}"/>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4985" r="7283"/>
          <a:stretch/>
        </p:blipFill>
        <p:spPr bwMode="auto">
          <a:xfrm>
            <a:off x="6175377" y="10"/>
            <a:ext cx="6016622" cy="6857990"/>
          </a:xfrm>
          <a:prstGeom prst="rect">
            <a:avLst/>
          </a:prstGeom>
          <a:solidFill>
            <a:srgbClr val="FFFFFF"/>
          </a:solidFill>
        </p:spPr>
      </p:pic>
      <p:sp>
        <p:nvSpPr>
          <p:cNvPr id="4103" name="Text Placeholder 4">
            <a:extLst>
              <a:ext uri="{FF2B5EF4-FFF2-40B4-BE49-F238E27FC236}">
                <a16:creationId xmlns:a16="http://schemas.microsoft.com/office/drawing/2014/main" id="{6C070FE9-6807-733E-B9B2-A62159521917}"/>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117957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96B1-06B1-A931-8F94-71B95620386E}"/>
              </a:ext>
            </a:extLst>
          </p:cNvPr>
          <p:cNvSpPr>
            <a:spLocks noGrp="1"/>
          </p:cNvSpPr>
          <p:nvPr>
            <p:ph type="title"/>
          </p:nvPr>
        </p:nvSpPr>
        <p:spPr>
          <a:xfrm>
            <a:off x="371476" y="296863"/>
            <a:ext cx="6585378" cy="1160403"/>
          </a:xfrm>
        </p:spPr>
        <p:txBody>
          <a:bodyPr anchor="t">
            <a:normAutofit/>
          </a:bodyPr>
          <a:lstStyle/>
          <a:p>
            <a:r>
              <a:rPr lang="nl-NL" sz="4000" dirty="0"/>
              <a:t>De democratische transitie</a:t>
            </a:r>
          </a:p>
        </p:txBody>
      </p:sp>
      <p:sp>
        <p:nvSpPr>
          <p:cNvPr id="2055" name="Text Placeholder 2">
            <a:extLst>
              <a:ext uri="{FF2B5EF4-FFF2-40B4-BE49-F238E27FC236}">
                <a16:creationId xmlns:a16="http://schemas.microsoft.com/office/drawing/2014/main" id="{33272BD6-1261-F7C6-07DF-D4FA2462E1D6}"/>
              </a:ext>
            </a:extLst>
          </p:cNvPr>
          <p:cNvSpPr>
            <a:spLocks noGrp="1"/>
          </p:cNvSpPr>
          <p:nvPr>
            <p:ph type="body" sz="quarter" idx="13"/>
          </p:nvPr>
        </p:nvSpPr>
        <p:spPr>
          <a:xfrm>
            <a:off x="371475" y="1709738"/>
            <a:ext cx="5645150" cy="4419599"/>
          </a:xfrm>
        </p:spPr>
        <p:txBody>
          <a:bodyPr/>
          <a:lstStyle/>
          <a:p>
            <a:pPr marL="0" indent="0">
              <a:buNone/>
            </a:pPr>
            <a:r>
              <a:rPr lang="nl-NL" dirty="0"/>
              <a:t>Er zijn veel experimenten waarbij burgers op dit moment bij worden betrokken. </a:t>
            </a:r>
            <a:br>
              <a:rPr lang="nl-NL" dirty="0"/>
            </a:br>
            <a:r>
              <a:rPr lang="nl-NL" i="1" dirty="0"/>
              <a:t>Burgerberaden, </a:t>
            </a:r>
            <a:r>
              <a:rPr lang="nl-NL" i="1" dirty="0" err="1"/>
              <a:t>burgerbegrotinging</a:t>
            </a:r>
            <a:r>
              <a:rPr lang="nl-NL" i="1" dirty="0"/>
              <a:t>, wijkbegrotingen de G1000 </a:t>
            </a:r>
            <a:r>
              <a:rPr lang="nl-NL" i="1" dirty="0" err="1"/>
              <a:t>etc</a:t>
            </a:r>
            <a:r>
              <a:rPr lang="nl-NL" i="1" dirty="0"/>
              <a:t> etc. </a:t>
            </a:r>
          </a:p>
          <a:p>
            <a:pPr marL="0" indent="0">
              <a:buNone/>
            </a:pPr>
            <a:endParaRPr lang="nl-NL" i="1" dirty="0"/>
          </a:p>
          <a:p>
            <a:pPr marL="0" indent="0">
              <a:buNone/>
            </a:pPr>
            <a:r>
              <a:rPr lang="nl-NL" dirty="0"/>
              <a:t>De experimenten moeten serieus genomen worden en loskomen te staan van de machthebbende, die soms doen alsof ze radicale veranderingen willen maar intussen de vernieuwingen tegenhouden (J. Rotmans). </a:t>
            </a:r>
          </a:p>
        </p:txBody>
      </p:sp>
      <p:sp>
        <p:nvSpPr>
          <p:cNvPr id="2057" name="Text Placeholder 4">
            <a:extLst>
              <a:ext uri="{FF2B5EF4-FFF2-40B4-BE49-F238E27FC236}">
                <a16:creationId xmlns:a16="http://schemas.microsoft.com/office/drawing/2014/main" id="{FAD0A160-5672-BA8E-3A56-CE33FEF0AFCE}"/>
              </a:ext>
            </a:extLst>
          </p:cNvPr>
          <p:cNvSpPr>
            <a:spLocks noGrp="1"/>
          </p:cNvSpPr>
          <p:nvPr>
            <p:ph type="body" sz="quarter" idx="15"/>
          </p:nvPr>
        </p:nvSpPr>
        <p:spPr>
          <a:xfrm>
            <a:off x="10999221" y="6308761"/>
            <a:ext cx="810000" cy="168361"/>
          </a:xfrm>
        </p:spPr>
        <p:txBody>
          <a:bodyPr/>
          <a:lstStyle/>
          <a:p>
            <a:endParaRPr lang="en-US"/>
          </a:p>
        </p:txBody>
      </p:sp>
      <p:pic>
        <p:nvPicPr>
          <p:cNvPr id="1028" name="Picture 4" descr="Maatschappijleer Parlementaire democratie 5VWO - PDF Free Download">
            <a:extLst>
              <a:ext uri="{FF2B5EF4-FFF2-40B4-BE49-F238E27FC236}">
                <a16:creationId xmlns:a16="http://schemas.microsoft.com/office/drawing/2014/main" id="{F263A610-1A6D-789F-6891-3DE938502F81}"/>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246" t="-2215" r="-2946" b="1490"/>
          <a:stretch/>
        </p:blipFill>
        <p:spPr bwMode="auto">
          <a:xfrm>
            <a:off x="6376087" y="1340292"/>
            <a:ext cx="5544064" cy="4177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33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71E844-EF70-F04F-2F5E-75F6830C07BF}"/>
              </a:ext>
            </a:extLst>
          </p:cNvPr>
          <p:cNvSpPr>
            <a:spLocks noGrp="1"/>
          </p:cNvSpPr>
          <p:nvPr>
            <p:ph type="title"/>
          </p:nvPr>
        </p:nvSpPr>
        <p:spPr/>
        <p:txBody>
          <a:bodyPr/>
          <a:lstStyle/>
          <a:p>
            <a:pPr algn="ctr"/>
            <a:r>
              <a:rPr lang="nl-NL" dirty="0"/>
              <a:t>Welke uitdagingen zijn er volgens jullie?</a:t>
            </a:r>
          </a:p>
        </p:txBody>
      </p:sp>
      <p:pic>
        <p:nvPicPr>
          <p:cNvPr id="4" name="Picture 2" descr="Geen tijdperk van verandering maar verandering van tijdperk.">
            <a:extLst>
              <a:ext uri="{FF2B5EF4-FFF2-40B4-BE49-F238E27FC236}">
                <a16:creationId xmlns:a16="http://schemas.microsoft.com/office/drawing/2014/main" id="{10D32D6A-832D-BE6B-C31E-3957EC54291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254" r="-1779" b="-103"/>
          <a:stretch/>
        </p:blipFill>
        <p:spPr bwMode="auto">
          <a:xfrm>
            <a:off x="8229600" y="4869017"/>
            <a:ext cx="3962400" cy="134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00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FB4B3-072A-9988-6E6D-23A13D018B16}"/>
              </a:ext>
            </a:extLst>
          </p:cNvPr>
          <p:cNvSpPr>
            <a:spLocks noGrp="1"/>
          </p:cNvSpPr>
          <p:nvPr>
            <p:ph type="title"/>
          </p:nvPr>
        </p:nvSpPr>
        <p:spPr>
          <a:xfrm>
            <a:off x="404038" y="340242"/>
            <a:ext cx="4367988" cy="647183"/>
          </a:xfrm>
        </p:spPr>
        <p:txBody>
          <a:bodyPr/>
          <a:lstStyle/>
          <a:p>
            <a:r>
              <a:rPr lang="nl-NL" dirty="0"/>
              <a:t>Opdracht transitie</a:t>
            </a:r>
          </a:p>
        </p:txBody>
      </p:sp>
      <p:sp>
        <p:nvSpPr>
          <p:cNvPr id="6" name="Tijdelijke aanduiding voor inhoud 5">
            <a:extLst>
              <a:ext uri="{FF2B5EF4-FFF2-40B4-BE49-F238E27FC236}">
                <a16:creationId xmlns:a16="http://schemas.microsoft.com/office/drawing/2014/main" id="{D7DF10EA-B47E-27CD-D094-5D818341DAED}"/>
              </a:ext>
            </a:extLst>
          </p:cNvPr>
          <p:cNvSpPr>
            <a:spLocks noGrp="1"/>
          </p:cNvSpPr>
          <p:nvPr>
            <p:ph idx="1"/>
          </p:nvPr>
        </p:nvSpPr>
        <p:spPr>
          <a:xfrm>
            <a:off x="6096000" y="987425"/>
            <a:ext cx="5259388" cy="4873625"/>
          </a:xfrm>
        </p:spPr>
        <p:txBody>
          <a:bodyPr/>
          <a:lstStyle/>
          <a:p>
            <a:pPr marL="342900" indent="-342900">
              <a:buFont typeface="+mj-lt"/>
              <a:buAutoNum type="arabicPeriod"/>
            </a:pPr>
            <a:r>
              <a:rPr lang="nl-NL" sz="2800" dirty="0"/>
              <a:t>De energietransitie</a:t>
            </a:r>
          </a:p>
          <a:p>
            <a:pPr marL="342900" indent="-342900">
              <a:buFont typeface="+mj-lt"/>
              <a:buAutoNum type="arabicPeriod"/>
            </a:pPr>
            <a:r>
              <a:rPr lang="nl-NL" sz="2800" dirty="0"/>
              <a:t>De grondstoffentransitie</a:t>
            </a:r>
          </a:p>
          <a:p>
            <a:pPr marL="342900" indent="-342900">
              <a:buFont typeface="+mj-lt"/>
              <a:buAutoNum type="arabicPeriod"/>
            </a:pPr>
            <a:r>
              <a:rPr lang="nl-NL" sz="2800" dirty="0"/>
              <a:t>De </a:t>
            </a:r>
            <a:r>
              <a:rPr lang="nl-NL" sz="2800" u="sng" dirty="0"/>
              <a:t>circulaire transitie</a:t>
            </a:r>
          </a:p>
          <a:p>
            <a:pPr marL="342900" indent="-342900">
              <a:buFont typeface="+mj-lt"/>
              <a:buAutoNum type="arabicPeriod"/>
            </a:pPr>
            <a:r>
              <a:rPr lang="nl-NL" sz="2800" dirty="0"/>
              <a:t>De landbouw- en voedseltransitie</a:t>
            </a:r>
          </a:p>
          <a:p>
            <a:pPr marL="342900" indent="-342900">
              <a:buFont typeface="+mj-lt"/>
              <a:buAutoNum type="arabicPeriod"/>
            </a:pPr>
            <a:r>
              <a:rPr lang="nl-NL" sz="2800" dirty="0"/>
              <a:t>De Ruimtelijke transitie</a:t>
            </a:r>
          </a:p>
          <a:p>
            <a:pPr marL="342900" indent="-342900">
              <a:buFont typeface="+mj-lt"/>
              <a:buAutoNum type="arabicPeriod"/>
            </a:pPr>
            <a:r>
              <a:rPr lang="nl-NL" sz="2800" dirty="0"/>
              <a:t>De financiële transitie</a:t>
            </a:r>
          </a:p>
          <a:p>
            <a:pPr marL="342900" indent="-342900">
              <a:buFont typeface="+mj-lt"/>
              <a:buAutoNum type="arabicPeriod"/>
            </a:pPr>
            <a:r>
              <a:rPr lang="nl-NL" sz="2800" dirty="0"/>
              <a:t>De </a:t>
            </a:r>
            <a:r>
              <a:rPr lang="nl-NL" sz="2800" u="sng" dirty="0"/>
              <a:t>onderwijstransitie</a:t>
            </a:r>
          </a:p>
          <a:p>
            <a:pPr marL="342900" indent="-342900">
              <a:buFont typeface="+mj-lt"/>
              <a:buAutoNum type="arabicPeriod"/>
            </a:pPr>
            <a:r>
              <a:rPr lang="nl-NL" sz="2800" dirty="0"/>
              <a:t>De zorgtransitie</a:t>
            </a:r>
          </a:p>
          <a:p>
            <a:pPr marL="342900" indent="-342900">
              <a:buFont typeface="+mj-lt"/>
              <a:buAutoNum type="arabicPeriod"/>
            </a:pPr>
            <a:r>
              <a:rPr lang="nl-NL" sz="2800" dirty="0"/>
              <a:t>De Sociale transitie</a:t>
            </a:r>
          </a:p>
          <a:p>
            <a:pPr marL="342900" indent="-342900">
              <a:buFont typeface="+mj-lt"/>
              <a:buAutoNum type="arabicPeriod"/>
            </a:pPr>
            <a:r>
              <a:rPr lang="nl-NL" sz="2800" dirty="0"/>
              <a:t>De democratische transitie</a:t>
            </a:r>
          </a:p>
          <a:p>
            <a:endParaRPr lang="nl-NL" dirty="0"/>
          </a:p>
        </p:txBody>
      </p:sp>
      <p:sp>
        <p:nvSpPr>
          <p:cNvPr id="3" name="Tijdelijke aanduiding voor tekst 2">
            <a:extLst>
              <a:ext uri="{FF2B5EF4-FFF2-40B4-BE49-F238E27FC236}">
                <a16:creationId xmlns:a16="http://schemas.microsoft.com/office/drawing/2014/main" id="{8576CE80-9CCB-4736-BDFF-F9C834AE3A3B}"/>
              </a:ext>
            </a:extLst>
          </p:cNvPr>
          <p:cNvSpPr>
            <a:spLocks noGrp="1"/>
          </p:cNvSpPr>
          <p:nvPr>
            <p:ph type="body" sz="half" idx="2"/>
          </p:nvPr>
        </p:nvSpPr>
        <p:spPr/>
        <p:txBody>
          <a:bodyPr/>
          <a:lstStyle/>
          <a:p>
            <a:r>
              <a:rPr lang="nl-NL" dirty="0"/>
              <a:t>Verdiep je in een gekregen transitie.</a:t>
            </a:r>
          </a:p>
          <a:p>
            <a:pPr marL="285750" indent="-285750">
              <a:buFont typeface="Wingdings" panose="05000000000000000000" pitchFamily="2" charset="2"/>
              <a:buChar char="q"/>
            </a:pPr>
            <a:r>
              <a:rPr lang="nl-NL" dirty="0"/>
              <a:t>Waarom moet Nederland deze transitie ondergaan</a:t>
            </a:r>
          </a:p>
          <a:p>
            <a:pPr marL="285750" indent="-285750">
              <a:buFont typeface="Wingdings" panose="05000000000000000000" pitchFamily="2" charset="2"/>
              <a:buChar char="q"/>
            </a:pPr>
            <a:r>
              <a:rPr lang="nl-NL" dirty="0"/>
              <a:t>Wat gebeurd er actueel</a:t>
            </a:r>
          </a:p>
          <a:p>
            <a:pPr marL="285750" indent="-285750">
              <a:buFont typeface="Wingdings" panose="05000000000000000000" pitchFamily="2" charset="2"/>
              <a:buChar char="q"/>
            </a:pPr>
            <a:r>
              <a:rPr lang="nl-NL" dirty="0"/>
              <a:t>Hoe verhoud de transitie zich tegenover de circulaire </a:t>
            </a:r>
            <a:r>
              <a:rPr lang="nl-NL" dirty="0" err="1"/>
              <a:t>tranistie</a:t>
            </a:r>
            <a:endParaRPr lang="nl-NL" dirty="0"/>
          </a:p>
          <a:p>
            <a:endParaRPr lang="nl-NL" dirty="0"/>
          </a:p>
          <a:p>
            <a:pPr marL="285750" indent="-285750">
              <a:buFont typeface="Wingdings" panose="05000000000000000000" pitchFamily="2" charset="2"/>
              <a:buChar char="q"/>
            </a:pPr>
            <a:endParaRPr lang="nl-NL" dirty="0"/>
          </a:p>
          <a:p>
            <a:r>
              <a:rPr lang="nl-NL" dirty="0"/>
              <a:t>15 minuten</a:t>
            </a:r>
          </a:p>
          <a:p>
            <a:r>
              <a:rPr lang="nl-NL" dirty="0"/>
              <a:t>Maak daar een korte presentatie van, maximaal één slide per punt.</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278664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80A0BE0A-96C3-268B-C25C-EC831051C969}"/>
              </a:ext>
            </a:extLst>
          </p:cNvPr>
          <p:cNvSpPr>
            <a:spLocks noGrp="1"/>
          </p:cNvSpPr>
          <p:nvPr>
            <p:ph type="subTitle" idx="1"/>
          </p:nvPr>
        </p:nvSpPr>
        <p:spPr/>
        <p:txBody>
          <a:bodyPr/>
          <a:lstStyle/>
          <a:p>
            <a:endParaRPr lang="nl-NL"/>
          </a:p>
        </p:txBody>
      </p:sp>
      <p:sp>
        <p:nvSpPr>
          <p:cNvPr id="2" name="Title 1">
            <a:extLst>
              <a:ext uri="{FF2B5EF4-FFF2-40B4-BE49-F238E27FC236}">
                <a16:creationId xmlns:a16="http://schemas.microsoft.com/office/drawing/2014/main" id="{113756C2-04A3-9762-FBED-7926EA60FBC6}"/>
              </a:ext>
            </a:extLst>
          </p:cNvPr>
          <p:cNvSpPr>
            <a:spLocks noGrp="1"/>
          </p:cNvSpPr>
          <p:nvPr>
            <p:ph type="ctrTitle"/>
          </p:nvPr>
        </p:nvSpPr>
        <p:spPr/>
        <p:txBody>
          <a:bodyPr>
            <a:normAutofit fontScale="90000"/>
          </a:bodyPr>
          <a:lstStyle/>
          <a:p>
            <a:r>
              <a:rPr lang="en-US" dirty="0">
                <a:cs typeface="Calibri Light"/>
              </a:rPr>
              <a:t>Is er maar </a:t>
            </a:r>
            <a:r>
              <a:rPr lang="en-US" dirty="0" err="1">
                <a:cs typeface="Calibri Light"/>
              </a:rPr>
              <a:t>één</a:t>
            </a:r>
            <a:r>
              <a:rPr lang="en-US" dirty="0">
                <a:cs typeface="Calibri Light"/>
              </a:rPr>
              <a:t> </a:t>
            </a:r>
            <a:r>
              <a:rPr lang="en-US" dirty="0" err="1">
                <a:cs typeface="Calibri Light"/>
              </a:rPr>
              <a:t>toekomst</a:t>
            </a:r>
            <a:r>
              <a:rPr lang="en-US" dirty="0">
                <a:cs typeface="Calibri Light"/>
              </a:rPr>
              <a:t> scenario m.b.t. de </a:t>
            </a:r>
            <a:r>
              <a:rPr lang="en-US" dirty="0" err="1">
                <a:cs typeface="Calibri Light"/>
              </a:rPr>
              <a:t>circulaire</a:t>
            </a:r>
            <a:r>
              <a:rPr lang="en-US" dirty="0">
                <a:cs typeface="Calibri Light"/>
              </a:rPr>
              <a:t> </a:t>
            </a:r>
            <a:r>
              <a:rPr lang="en-US" dirty="0" err="1">
                <a:cs typeface="Calibri Light"/>
              </a:rPr>
              <a:t>economie</a:t>
            </a:r>
            <a:r>
              <a:rPr lang="en-US" dirty="0">
                <a:cs typeface="Calibri Light"/>
              </a:rPr>
              <a:t>?</a:t>
            </a:r>
            <a:endParaRPr lang="en-US" dirty="0"/>
          </a:p>
        </p:txBody>
      </p:sp>
    </p:spTree>
    <p:extLst>
      <p:ext uri="{BB962C8B-B14F-4D97-AF65-F5344CB8AC3E}">
        <p14:creationId xmlns:p14="http://schemas.microsoft.com/office/powerpoint/2010/main" val="1716740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61BB9-8E43-F439-41D1-ABC8C799F576}"/>
              </a:ext>
            </a:extLst>
          </p:cNvPr>
          <p:cNvSpPr>
            <a:spLocks noGrp="1"/>
          </p:cNvSpPr>
          <p:nvPr>
            <p:ph type="title"/>
          </p:nvPr>
        </p:nvSpPr>
        <p:spPr/>
        <p:txBody>
          <a:bodyPr/>
          <a:lstStyle/>
          <a:p>
            <a:r>
              <a:rPr lang="nl-NL" dirty="0"/>
              <a:t>De scenario’s van een circulaire toekomst. </a:t>
            </a:r>
          </a:p>
        </p:txBody>
      </p:sp>
      <p:pic>
        <p:nvPicPr>
          <p:cNvPr id="5" name="Tijdelijke aanduiding voor inhoud 4">
            <a:extLst>
              <a:ext uri="{FF2B5EF4-FFF2-40B4-BE49-F238E27FC236}">
                <a16:creationId xmlns:a16="http://schemas.microsoft.com/office/drawing/2014/main" id="{B808D2C7-65F9-6D26-32BC-E77A8D42FB03}"/>
              </a:ext>
            </a:extLst>
          </p:cNvPr>
          <p:cNvPicPr>
            <a:picLocks noGrp="1" noChangeAspect="1"/>
          </p:cNvPicPr>
          <p:nvPr>
            <p:ph idx="1"/>
          </p:nvPr>
        </p:nvPicPr>
        <p:blipFill rotWithShape="1">
          <a:blip r:embed="rId2"/>
          <a:srcRect l="68554" t="25638" r="13843" b="11482"/>
          <a:stretch/>
        </p:blipFill>
        <p:spPr>
          <a:xfrm>
            <a:off x="5047862" y="1250303"/>
            <a:ext cx="5421086" cy="5446185"/>
          </a:xfrm>
        </p:spPr>
      </p:pic>
      <p:sp>
        <p:nvSpPr>
          <p:cNvPr id="6" name="Text Placeholder 3">
            <a:extLst>
              <a:ext uri="{FF2B5EF4-FFF2-40B4-BE49-F238E27FC236}">
                <a16:creationId xmlns:a16="http://schemas.microsoft.com/office/drawing/2014/main" id="{C0BD0540-9BA6-1FD8-F302-DF18D27A624A}"/>
              </a:ext>
            </a:extLst>
          </p:cNvPr>
          <p:cNvSpPr txBox="1">
            <a:spLocks/>
          </p:cNvSpPr>
          <p:nvPr/>
        </p:nvSpPr>
        <p:spPr>
          <a:xfrm>
            <a:off x="743551" y="1457266"/>
            <a:ext cx="3932237" cy="3811588"/>
          </a:xfrm>
          <a:prstGeom prst="rect">
            <a:avLst/>
          </a:prstGeom>
        </p:spPr>
        <p:txBody>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t>Het assenkruis is de basis waarop de scenario’s zijn gebouwd. In vier aparte groepen zijn de kwadranten </a:t>
            </a:r>
          </a:p>
          <a:p>
            <a:pPr marL="0" indent="0">
              <a:buNone/>
            </a:pPr>
            <a:r>
              <a:rPr lang="nl-NL" dirty="0"/>
              <a:t>uitgewerkt met de kenmerken van het scenario als uitgangspunt. Daarbij is gekeken naar de manier waarop trends zich in de toekomst door ontwikkelen. </a:t>
            </a:r>
          </a:p>
          <a:p>
            <a:pPr marL="0" indent="0">
              <a:buNone/>
            </a:pPr>
            <a:r>
              <a:rPr lang="nl-NL" b="1" dirty="0"/>
              <a:t>Bijvoorbeeld:</a:t>
            </a:r>
          </a:p>
          <a:p>
            <a:r>
              <a:rPr lang="nl-NL" i="1" dirty="0"/>
              <a:t>Neemt het arbeidspotentieel toe of af in die werkelijkheid? </a:t>
            </a:r>
          </a:p>
          <a:p>
            <a:r>
              <a:rPr lang="nl-NL" i="1" dirty="0"/>
              <a:t>Wat zal de invloed van migratie zijn? </a:t>
            </a:r>
          </a:p>
          <a:p>
            <a:r>
              <a:rPr lang="nl-NL" i="1" dirty="0"/>
              <a:t>Welk type innovatie zal er vooral plaatsvinden? </a:t>
            </a:r>
          </a:p>
          <a:p>
            <a:r>
              <a:rPr lang="nl-NL" i="1" dirty="0"/>
              <a:t>Welke rol speelt het onderwijs in dit scenario? </a:t>
            </a:r>
            <a:endParaRPr lang="en-US" i="1" dirty="0"/>
          </a:p>
        </p:txBody>
      </p:sp>
    </p:spTree>
    <p:extLst>
      <p:ext uri="{BB962C8B-B14F-4D97-AF65-F5344CB8AC3E}">
        <p14:creationId xmlns:p14="http://schemas.microsoft.com/office/powerpoint/2010/main" val="50097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E1B3F05F-41C0-799D-ADB9-0360B122C616}"/>
              </a:ext>
            </a:extLst>
          </p:cNvPr>
          <p:cNvPicPr>
            <a:picLocks noGrp="1" noChangeAspect="1"/>
          </p:cNvPicPr>
          <p:nvPr>
            <p:ph idx="1"/>
          </p:nvPr>
        </p:nvPicPr>
        <p:blipFill rotWithShape="1">
          <a:blip r:embed="rId2"/>
          <a:srcRect l="60753" t="21188" r="13525" b="20349"/>
          <a:stretch/>
        </p:blipFill>
        <p:spPr>
          <a:xfrm>
            <a:off x="1307583" y="368049"/>
            <a:ext cx="9576834" cy="6121902"/>
          </a:xfrm>
        </p:spPr>
      </p:pic>
    </p:spTree>
    <p:extLst>
      <p:ext uri="{BB962C8B-B14F-4D97-AF65-F5344CB8AC3E}">
        <p14:creationId xmlns:p14="http://schemas.microsoft.com/office/powerpoint/2010/main" val="2828281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3667ED81-0424-0CA2-11C2-25F30F40B513}"/>
              </a:ext>
            </a:extLst>
          </p:cNvPr>
          <p:cNvPicPr>
            <a:picLocks noGrp="1" noChangeAspect="1"/>
          </p:cNvPicPr>
          <p:nvPr>
            <p:ph idx="1"/>
          </p:nvPr>
        </p:nvPicPr>
        <p:blipFill rotWithShape="1">
          <a:blip r:embed="rId2"/>
          <a:srcRect l="60264" t="11926" r="12548" b="21507"/>
          <a:stretch/>
        </p:blipFill>
        <p:spPr>
          <a:xfrm>
            <a:off x="1259160" y="98241"/>
            <a:ext cx="9673680" cy="6661518"/>
          </a:xfrm>
        </p:spPr>
      </p:pic>
    </p:spTree>
    <p:extLst>
      <p:ext uri="{BB962C8B-B14F-4D97-AF65-F5344CB8AC3E}">
        <p14:creationId xmlns:p14="http://schemas.microsoft.com/office/powerpoint/2010/main" val="1526397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9">
            <a:extLst>
              <a:ext uri="{FF2B5EF4-FFF2-40B4-BE49-F238E27FC236}">
                <a16:creationId xmlns:a16="http://schemas.microsoft.com/office/drawing/2014/main" id="{6BC80BA4-BF3B-9D7B-693F-4247A2564669}"/>
              </a:ext>
            </a:extLst>
          </p:cNvPr>
          <p:cNvPicPr>
            <a:picLocks noGrp="1" noChangeAspect="1"/>
          </p:cNvPicPr>
          <p:nvPr>
            <p:ph idx="1"/>
          </p:nvPr>
        </p:nvPicPr>
        <p:blipFill rotWithShape="1">
          <a:blip r:embed="rId2"/>
          <a:srcRect l="59885" t="19396" r="12385" b="14036"/>
          <a:stretch/>
        </p:blipFill>
        <p:spPr>
          <a:xfrm>
            <a:off x="1227574" y="142099"/>
            <a:ext cx="9736852" cy="6573802"/>
          </a:xfrm>
        </p:spPr>
      </p:pic>
    </p:spTree>
    <p:extLst>
      <p:ext uri="{BB962C8B-B14F-4D97-AF65-F5344CB8AC3E}">
        <p14:creationId xmlns:p14="http://schemas.microsoft.com/office/powerpoint/2010/main" val="696271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350082D2-459F-4B26-8599-35D8654C7FD0}"/>
              </a:ext>
            </a:extLst>
          </p:cNvPr>
          <p:cNvPicPr>
            <a:picLocks noGrp="1" noChangeAspect="1"/>
          </p:cNvPicPr>
          <p:nvPr>
            <p:ph idx="1"/>
          </p:nvPr>
        </p:nvPicPr>
        <p:blipFill rotWithShape="1">
          <a:blip r:embed="rId2"/>
          <a:srcRect l="59776" t="17136" r="11571" b="15718"/>
          <a:stretch/>
        </p:blipFill>
        <p:spPr>
          <a:xfrm>
            <a:off x="1192403" y="197085"/>
            <a:ext cx="9807193" cy="6463829"/>
          </a:xfrm>
        </p:spPr>
      </p:pic>
    </p:spTree>
    <p:extLst>
      <p:ext uri="{BB962C8B-B14F-4D97-AF65-F5344CB8AC3E}">
        <p14:creationId xmlns:p14="http://schemas.microsoft.com/office/powerpoint/2010/main" val="4168969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D4BA6A-F91D-8AA1-A56C-816B50677003}"/>
              </a:ext>
            </a:extLst>
          </p:cNvPr>
          <p:cNvSpPr>
            <a:spLocks noGrp="1"/>
          </p:cNvSpPr>
          <p:nvPr>
            <p:ph type="title"/>
          </p:nvPr>
        </p:nvSpPr>
        <p:spPr>
          <a:xfrm>
            <a:off x="839788" y="457200"/>
            <a:ext cx="3932237" cy="1030077"/>
          </a:xfrm>
        </p:spPr>
        <p:txBody>
          <a:bodyPr/>
          <a:lstStyle/>
          <a:p>
            <a:r>
              <a:rPr lang="nl-NL" dirty="0"/>
              <a:t>Competitief zakendistrict</a:t>
            </a:r>
          </a:p>
        </p:txBody>
      </p:sp>
      <p:pic>
        <p:nvPicPr>
          <p:cNvPr id="6" name="Tijdelijke aanduiding voor inhoud 5">
            <a:extLst>
              <a:ext uri="{FF2B5EF4-FFF2-40B4-BE49-F238E27FC236}">
                <a16:creationId xmlns:a16="http://schemas.microsoft.com/office/drawing/2014/main" id="{AA436E7C-1909-5F61-4FD9-7641E5229B59}"/>
              </a:ext>
            </a:extLst>
          </p:cNvPr>
          <p:cNvPicPr>
            <a:picLocks noGrp="1" noChangeAspect="1"/>
          </p:cNvPicPr>
          <p:nvPr>
            <p:ph idx="1"/>
          </p:nvPr>
        </p:nvPicPr>
        <p:blipFill rotWithShape="1">
          <a:blip r:embed="rId3"/>
          <a:srcRect l="49714" t="21336" r="39807" b="40571"/>
          <a:stretch/>
        </p:blipFill>
        <p:spPr>
          <a:xfrm>
            <a:off x="5836355" y="909000"/>
            <a:ext cx="5160809" cy="5040000"/>
          </a:xfrm>
        </p:spPr>
      </p:pic>
      <p:sp>
        <p:nvSpPr>
          <p:cNvPr id="4" name="Tijdelijke aanduiding voor tekst 3">
            <a:extLst>
              <a:ext uri="{FF2B5EF4-FFF2-40B4-BE49-F238E27FC236}">
                <a16:creationId xmlns:a16="http://schemas.microsoft.com/office/drawing/2014/main" id="{33107969-938F-CF27-3FE2-6CE84CA76E77}"/>
              </a:ext>
            </a:extLst>
          </p:cNvPr>
          <p:cNvSpPr>
            <a:spLocks noGrp="1"/>
          </p:cNvSpPr>
          <p:nvPr>
            <p:ph type="body" sz="half" idx="2"/>
          </p:nvPr>
        </p:nvSpPr>
        <p:spPr>
          <a:xfrm>
            <a:off x="839788" y="1619480"/>
            <a:ext cx="3932237" cy="4249508"/>
          </a:xfrm>
        </p:spPr>
        <p:txBody>
          <a:bodyPr/>
          <a:lstStyle/>
          <a:p>
            <a:pPr marL="342900" indent="-342900">
              <a:buFont typeface="+mj-lt"/>
              <a:buAutoNum type="arabicPeriod"/>
            </a:pPr>
            <a:r>
              <a:rPr lang="nl-NL" dirty="0"/>
              <a:t>Technologische innovatie floreert</a:t>
            </a:r>
          </a:p>
          <a:p>
            <a:pPr marL="342900" indent="-342900">
              <a:buFont typeface="+mj-lt"/>
              <a:buAutoNum type="arabicPeriod"/>
            </a:pPr>
            <a:r>
              <a:rPr lang="nl-NL" dirty="0"/>
              <a:t>Intensieve internationale samenwerking</a:t>
            </a:r>
          </a:p>
          <a:p>
            <a:pPr marL="342900" indent="-342900">
              <a:buFont typeface="+mj-lt"/>
              <a:buAutoNum type="arabicPeriod"/>
            </a:pPr>
            <a:r>
              <a:rPr lang="nl-NL" dirty="0"/>
              <a:t>Nederland leidt de weg naar circulariteit</a:t>
            </a:r>
          </a:p>
          <a:p>
            <a:endParaRPr lang="nl-NL" dirty="0"/>
          </a:p>
          <a:p>
            <a:endParaRPr lang="nl-NL" dirty="0"/>
          </a:p>
          <a:p>
            <a:pPr marL="285750" indent="-285750">
              <a:buFontTx/>
              <a:buChar char="-"/>
            </a:pPr>
            <a:r>
              <a:rPr lang="nl-NL" dirty="0"/>
              <a:t>Tekort aan mensen (</a:t>
            </a:r>
            <a:r>
              <a:rPr lang="nl-NL" dirty="0" err="1"/>
              <a:t>dealbreaker</a:t>
            </a:r>
            <a:r>
              <a:rPr lang="nl-NL" dirty="0"/>
              <a:t>)</a:t>
            </a:r>
          </a:p>
          <a:p>
            <a:pPr marL="285750" indent="-285750">
              <a:buFontTx/>
              <a:buChar char="-"/>
            </a:pPr>
            <a:r>
              <a:rPr lang="nl-NL" dirty="0"/>
              <a:t>Nieuwe vaardigheden om te concurreren</a:t>
            </a:r>
          </a:p>
          <a:p>
            <a:pPr marL="285750" indent="-285750">
              <a:buFontTx/>
              <a:buChar char="-"/>
            </a:pPr>
            <a:r>
              <a:rPr lang="nl-NL" dirty="0"/>
              <a:t>Hoge prestatiedruk</a:t>
            </a:r>
          </a:p>
          <a:p>
            <a:pPr marL="285750" indent="-285750">
              <a:buFontTx/>
              <a:buChar char="-"/>
            </a:pPr>
            <a:r>
              <a:rPr lang="nl-NL" dirty="0"/>
              <a:t>Talent wordt benut</a:t>
            </a:r>
          </a:p>
          <a:p>
            <a:pPr marL="285750" indent="-285750">
              <a:buFontTx/>
              <a:buChar char="-"/>
            </a:pPr>
            <a:r>
              <a:rPr lang="nl-NL" dirty="0"/>
              <a:t>Sociale onrust</a:t>
            </a:r>
          </a:p>
          <a:p>
            <a:pPr marL="285750" indent="-285750">
              <a:buFontTx/>
              <a:buChar char="-"/>
            </a:pPr>
            <a:r>
              <a:rPr lang="nl-NL" dirty="0"/>
              <a:t>Succes door aanpassingsvermogen</a:t>
            </a:r>
          </a:p>
        </p:txBody>
      </p:sp>
      <p:sp>
        <p:nvSpPr>
          <p:cNvPr id="8" name="Tekstvak 7">
            <a:extLst>
              <a:ext uri="{FF2B5EF4-FFF2-40B4-BE49-F238E27FC236}">
                <a16:creationId xmlns:a16="http://schemas.microsoft.com/office/drawing/2014/main" id="{3AA895DC-8115-459E-B4B2-8E2F5101ED46}"/>
              </a:ext>
            </a:extLst>
          </p:cNvPr>
          <p:cNvSpPr txBox="1"/>
          <p:nvPr/>
        </p:nvSpPr>
        <p:spPr>
          <a:xfrm>
            <a:off x="6221776" y="6023339"/>
            <a:ext cx="3660354" cy="307777"/>
          </a:xfrm>
          <a:prstGeom prst="rect">
            <a:avLst/>
          </a:prstGeom>
          <a:noFill/>
        </p:spPr>
        <p:txBody>
          <a:bodyPr wrap="square">
            <a:spAutoFit/>
          </a:bodyPr>
          <a:lstStyle/>
          <a:p>
            <a:r>
              <a:rPr lang="nl-NL" sz="1400" dirty="0"/>
              <a:t>Focus economische groei</a:t>
            </a:r>
          </a:p>
        </p:txBody>
      </p:sp>
      <p:sp>
        <p:nvSpPr>
          <p:cNvPr id="9" name="Tekstvak 8">
            <a:extLst>
              <a:ext uri="{FF2B5EF4-FFF2-40B4-BE49-F238E27FC236}">
                <a16:creationId xmlns:a16="http://schemas.microsoft.com/office/drawing/2014/main" id="{52785DDF-7D47-41B8-C6E0-963726DE5CF2}"/>
              </a:ext>
            </a:extLst>
          </p:cNvPr>
          <p:cNvSpPr txBox="1"/>
          <p:nvPr/>
        </p:nvSpPr>
        <p:spPr>
          <a:xfrm>
            <a:off x="10689900" y="457200"/>
            <a:ext cx="1838229" cy="1169551"/>
          </a:xfrm>
          <a:prstGeom prst="rect">
            <a:avLst/>
          </a:prstGeom>
          <a:noFill/>
        </p:spPr>
        <p:txBody>
          <a:bodyPr wrap="square">
            <a:spAutoFit/>
          </a:bodyPr>
          <a:lstStyle/>
          <a:p>
            <a:r>
              <a:rPr lang="nl-NL" sz="1400" dirty="0"/>
              <a:t>Vertrouwen en samenwerking tussen overheid, bedrijven en organisaties</a:t>
            </a:r>
          </a:p>
        </p:txBody>
      </p:sp>
    </p:spTree>
    <p:extLst>
      <p:ext uri="{BB962C8B-B14F-4D97-AF65-F5344CB8AC3E}">
        <p14:creationId xmlns:p14="http://schemas.microsoft.com/office/powerpoint/2010/main" val="206687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D4BA6A-F91D-8AA1-A56C-816B50677003}"/>
              </a:ext>
            </a:extLst>
          </p:cNvPr>
          <p:cNvSpPr>
            <a:spLocks noGrp="1"/>
          </p:cNvSpPr>
          <p:nvPr>
            <p:ph type="title"/>
          </p:nvPr>
        </p:nvSpPr>
        <p:spPr>
          <a:xfrm>
            <a:off x="839788" y="457200"/>
            <a:ext cx="3932237" cy="974993"/>
          </a:xfrm>
        </p:spPr>
        <p:txBody>
          <a:bodyPr/>
          <a:lstStyle/>
          <a:p>
            <a:r>
              <a:rPr lang="nl-NL" dirty="0"/>
              <a:t>Georganiseerde metropool</a:t>
            </a:r>
          </a:p>
        </p:txBody>
      </p:sp>
      <p:pic>
        <p:nvPicPr>
          <p:cNvPr id="6" name="Tijdelijke aanduiding voor inhoud 5">
            <a:extLst>
              <a:ext uri="{FF2B5EF4-FFF2-40B4-BE49-F238E27FC236}">
                <a16:creationId xmlns:a16="http://schemas.microsoft.com/office/drawing/2014/main" id="{CE53853E-752C-6655-30B1-80E5A460ECA0}"/>
              </a:ext>
            </a:extLst>
          </p:cNvPr>
          <p:cNvPicPr>
            <a:picLocks noGrp="1" noChangeAspect="1"/>
          </p:cNvPicPr>
          <p:nvPr>
            <p:ph idx="1"/>
          </p:nvPr>
        </p:nvPicPr>
        <p:blipFill rotWithShape="1">
          <a:blip r:embed="rId3"/>
          <a:srcRect l="59111" t="25539" r="30117" b="35088"/>
          <a:stretch/>
        </p:blipFill>
        <p:spPr>
          <a:xfrm>
            <a:off x="6455068" y="1004348"/>
            <a:ext cx="5132528" cy="5040000"/>
          </a:xfrm>
        </p:spPr>
      </p:pic>
      <p:sp>
        <p:nvSpPr>
          <p:cNvPr id="4" name="Tijdelijke aanduiding voor tekst 3">
            <a:extLst>
              <a:ext uri="{FF2B5EF4-FFF2-40B4-BE49-F238E27FC236}">
                <a16:creationId xmlns:a16="http://schemas.microsoft.com/office/drawing/2014/main" id="{33107969-938F-CF27-3FE2-6CE84CA76E77}"/>
              </a:ext>
            </a:extLst>
          </p:cNvPr>
          <p:cNvSpPr>
            <a:spLocks noGrp="1"/>
          </p:cNvSpPr>
          <p:nvPr>
            <p:ph type="body" sz="half" idx="2"/>
          </p:nvPr>
        </p:nvSpPr>
        <p:spPr>
          <a:xfrm>
            <a:off x="839788" y="1589123"/>
            <a:ext cx="3932237" cy="4279865"/>
          </a:xfrm>
        </p:spPr>
        <p:txBody>
          <a:bodyPr/>
          <a:lstStyle/>
          <a:p>
            <a:pPr marL="342900" indent="-342900">
              <a:buFont typeface="+mj-lt"/>
              <a:buAutoNum type="arabicPeriod"/>
            </a:pPr>
            <a:r>
              <a:rPr lang="nl-NL" dirty="0"/>
              <a:t>Minister van circulaire economie</a:t>
            </a:r>
          </a:p>
          <a:p>
            <a:pPr marL="342900" indent="-342900">
              <a:buFont typeface="+mj-lt"/>
              <a:buAutoNum type="arabicPeriod"/>
            </a:pPr>
            <a:r>
              <a:rPr lang="nl-NL" dirty="0"/>
              <a:t>Europa en VS vormen ‘</a:t>
            </a:r>
            <a:r>
              <a:rPr lang="nl-NL" dirty="0" err="1"/>
              <a:t>Raworth</a:t>
            </a:r>
            <a:r>
              <a:rPr lang="nl-NL" dirty="0"/>
              <a:t>-coalitie’</a:t>
            </a:r>
          </a:p>
          <a:p>
            <a:pPr marL="342900" indent="-342900">
              <a:buFont typeface="+mj-lt"/>
              <a:buAutoNum type="arabicPeriod"/>
            </a:pPr>
            <a:r>
              <a:rPr lang="nl-NL" dirty="0"/>
              <a:t>Overheid reguleert en stimuleer circulaire economie</a:t>
            </a:r>
          </a:p>
          <a:p>
            <a:endParaRPr lang="nl-NL" dirty="0"/>
          </a:p>
          <a:p>
            <a:endParaRPr lang="nl-NL" dirty="0"/>
          </a:p>
          <a:p>
            <a:pPr marL="285750" indent="-285750">
              <a:buFontTx/>
              <a:buChar char="-"/>
            </a:pPr>
            <a:r>
              <a:rPr lang="nl-NL" dirty="0"/>
              <a:t>Lineaire retailers failliet alg gevolg van mentaliteitsverandering.</a:t>
            </a:r>
          </a:p>
          <a:p>
            <a:pPr marL="285750" indent="-285750">
              <a:buFontTx/>
              <a:buChar char="-"/>
            </a:pPr>
            <a:r>
              <a:rPr lang="nl-NL" dirty="0"/>
              <a:t>Van vuilnisman naar grondstoffencollecteur</a:t>
            </a:r>
          </a:p>
          <a:p>
            <a:pPr marL="285750" indent="-285750">
              <a:buFontTx/>
              <a:buChar char="-"/>
            </a:pPr>
            <a:r>
              <a:rPr lang="nl-NL" dirty="0"/>
              <a:t>Publiek-private samenwerking worden flink opgeschaald</a:t>
            </a:r>
          </a:p>
          <a:p>
            <a:pPr marL="285750" indent="-285750">
              <a:buFont typeface="Arial" panose="020B0604020202020204" pitchFamily="34" charset="0"/>
              <a:buChar char="•"/>
            </a:pPr>
            <a:endParaRPr lang="nl-NL" dirty="0"/>
          </a:p>
          <a:p>
            <a:endParaRPr lang="nl-NL" dirty="0"/>
          </a:p>
        </p:txBody>
      </p:sp>
      <p:sp>
        <p:nvSpPr>
          <p:cNvPr id="7" name="Tekstvak 6">
            <a:extLst>
              <a:ext uri="{FF2B5EF4-FFF2-40B4-BE49-F238E27FC236}">
                <a16:creationId xmlns:a16="http://schemas.microsoft.com/office/drawing/2014/main" id="{4017A852-0252-3CCC-CE5F-89106AEE13CE}"/>
              </a:ext>
            </a:extLst>
          </p:cNvPr>
          <p:cNvSpPr txBox="1"/>
          <p:nvPr/>
        </p:nvSpPr>
        <p:spPr>
          <a:xfrm>
            <a:off x="7543800" y="6095520"/>
            <a:ext cx="3660354" cy="523220"/>
          </a:xfrm>
          <a:prstGeom prst="rect">
            <a:avLst/>
          </a:prstGeom>
          <a:noFill/>
        </p:spPr>
        <p:txBody>
          <a:bodyPr wrap="square">
            <a:spAutoFit/>
          </a:bodyPr>
          <a:lstStyle/>
          <a:p>
            <a:r>
              <a:rPr lang="nl-NL" sz="1400" dirty="0"/>
              <a:t>Focus op overheidsregulatie en brede welvaart</a:t>
            </a:r>
          </a:p>
        </p:txBody>
      </p:sp>
      <p:sp>
        <p:nvSpPr>
          <p:cNvPr id="8" name="Tekstvak 7">
            <a:extLst>
              <a:ext uri="{FF2B5EF4-FFF2-40B4-BE49-F238E27FC236}">
                <a16:creationId xmlns:a16="http://schemas.microsoft.com/office/drawing/2014/main" id="{74651714-C89B-D6BD-A011-FFC46923FE6E}"/>
              </a:ext>
            </a:extLst>
          </p:cNvPr>
          <p:cNvSpPr txBox="1"/>
          <p:nvPr/>
        </p:nvSpPr>
        <p:spPr>
          <a:xfrm>
            <a:off x="5419308" y="419572"/>
            <a:ext cx="1838229" cy="1169551"/>
          </a:xfrm>
          <a:prstGeom prst="rect">
            <a:avLst/>
          </a:prstGeom>
          <a:noFill/>
        </p:spPr>
        <p:txBody>
          <a:bodyPr wrap="square">
            <a:spAutoFit/>
          </a:bodyPr>
          <a:lstStyle/>
          <a:p>
            <a:r>
              <a:rPr lang="nl-NL" sz="1400" dirty="0"/>
              <a:t>Vertrouwen en samenwerking tussen overheid, bedrijven en organisaties</a:t>
            </a:r>
          </a:p>
        </p:txBody>
      </p:sp>
    </p:spTree>
    <p:extLst>
      <p:ext uri="{BB962C8B-B14F-4D97-AF65-F5344CB8AC3E}">
        <p14:creationId xmlns:p14="http://schemas.microsoft.com/office/powerpoint/2010/main" val="3822236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D4BA6A-F91D-8AA1-A56C-816B50677003}"/>
              </a:ext>
            </a:extLst>
          </p:cNvPr>
          <p:cNvSpPr>
            <a:spLocks noGrp="1"/>
          </p:cNvSpPr>
          <p:nvPr>
            <p:ph type="title"/>
          </p:nvPr>
        </p:nvSpPr>
        <p:spPr>
          <a:xfrm>
            <a:off x="839788" y="457200"/>
            <a:ext cx="3932237" cy="919908"/>
          </a:xfrm>
        </p:spPr>
        <p:txBody>
          <a:bodyPr/>
          <a:lstStyle/>
          <a:p>
            <a:r>
              <a:rPr lang="nl-NL" dirty="0"/>
              <a:t>Efficiënte </a:t>
            </a:r>
            <a:r>
              <a:rPr lang="nl-NL" dirty="0" err="1"/>
              <a:t>stadshub</a:t>
            </a:r>
            <a:endParaRPr lang="nl-NL" dirty="0"/>
          </a:p>
        </p:txBody>
      </p:sp>
      <p:pic>
        <p:nvPicPr>
          <p:cNvPr id="6" name="Tijdelijke aanduiding voor inhoud 5">
            <a:extLst>
              <a:ext uri="{FF2B5EF4-FFF2-40B4-BE49-F238E27FC236}">
                <a16:creationId xmlns:a16="http://schemas.microsoft.com/office/drawing/2014/main" id="{EBBD24D3-F63F-D6B6-228D-B85DB1FDD75A}"/>
              </a:ext>
            </a:extLst>
          </p:cNvPr>
          <p:cNvPicPr>
            <a:picLocks noGrp="1" noChangeAspect="1"/>
          </p:cNvPicPr>
          <p:nvPr>
            <p:ph idx="1"/>
          </p:nvPr>
        </p:nvPicPr>
        <p:blipFill rotWithShape="1">
          <a:blip r:embed="rId3"/>
          <a:srcRect l="49179" t="50287" r="39933" b="7358"/>
          <a:stretch/>
        </p:blipFill>
        <p:spPr>
          <a:xfrm>
            <a:off x="6096000" y="909000"/>
            <a:ext cx="4822591" cy="5040000"/>
          </a:xfrm>
        </p:spPr>
      </p:pic>
      <p:sp>
        <p:nvSpPr>
          <p:cNvPr id="4" name="Tijdelijke aanduiding voor tekst 3">
            <a:extLst>
              <a:ext uri="{FF2B5EF4-FFF2-40B4-BE49-F238E27FC236}">
                <a16:creationId xmlns:a16="http://schemas.microsoft.com/office/drawing/2014/main" id="{33107969-938F-CF27-3FE2-6CE84CA76E77}"/>
              </a:ext>
            </a:extLst>
          </p:cNvPr>
          <p:cNvSpPr>
            <a:spLocks noGrp="1"/>
          </p:cNvSpPr>
          <p:nvPr>
            <p:ph type="body" sz="half" idx="2"/>
          </p:nvPr>
        </p:nvSpPr>
        <p:spPr>
          <a:xfrm>
            <a:off x="839788" y="1614821"/>
            <a:ext cx="3932237" cy="4254167"/>
          </a:xfrm>
        </p:spPr>
        <p:txBody>
          <a:bodyPr/>
          <a:lstStyle/>
          <a:p>
            <a:pPr marL="342900" indent="-342900">
              <a:buFont typeface="+mj-lt"/>
              <a:buAutoNum type="arabicPeriod"/>
            </a:pPr>
            <a:r>
              <a:rPr lang="nl-NL" dirty="0"/>
              <a:t>Nederland keert zich tegen EU en </a:t>
            </a:r>
            <a:r>
              <a:rPr lang="nl-NL" dirty="0" err="1"/>
              <a:t>SDG’s</a:t>
            </a:r>
            <a:endParaRPr lang="nl-NL" dirty="0"/>
          </a:p>
          <a:p>
            <a:pPr marL="342900" indent="-342900">
              <a:buFont typeface="+mj-lt"/>
              <a:buAutoNum type="arabicPeriod"/>
            </a:pPr>
            <a:r>
              <a:rPr lang="nl-NL" dirty="0"/>
              <a:t>Circulaire economie met gesloten kringlopen binnen de landsgrenzen</a:t>
            </a:r>
          </a:p>
          <a:p>
            <a:pPr marL="342900" indent="-342900">
              <a:buFont typeface="+mj-lt"/>
              <a:buAutoNum type="arabicPeriod"/>
            </a:pPr>
            <a:r>
              <a:rPr lang="nl-NL" dirty="0"/>
              <a:t>Bilaterale deals voor wat niet nationaal kan</a:t>
            </a:r>
          </a:p>
          <a:p>
            <a:pPr marL="342900" indent="-342900">
              <a:buFont typeface="+mj-lt"/>
              <a:buAutoNum type="arabicPeriod"/>
            </a:pPr>
            <a:r>
              <a:rPr lang="nl-NL" dirty="0"/>
              <a:t>Kennis over circulariteit als exportproduct</a:t>
            </a:r>
          </a:p>
          <a:p>
            <a:pPr marL="342900" indent="-342900">
              <a:buFont typeface="+mj-lt"/>
              <a:buAutoNum type="arabicPeriod"/>
            </a:pPr>
            <a:endParaRPr lang="nl-NL" dirty="0"/>
          </a:p>
          <a:p>
            <a:pPr marL="285750" indent="-285750">
              <a:buFontTx/>
              <a:buChar char="-"/>
            </a:pPr>
            <a:r>
              <a:rPr lang="nl-NL" dirty="0"/>
              <a:t>Werknemer krijgt meer zekerheid, maar profiteert verder niet</a:t>
            </a:r>
          </a:p>
          <a:p>
            <a:pPr marL="285750" indent="-285750">
              <a:buFontTx/>
              <a:buChar char="-"/>
            </a:pPr>
            <a:r>
              <a:rPr lang="nl-NL" dirty="0"/>
              <a:t>Informele economie gaat meetellen</a:t>
            </a:r>
          </a:p>
          <a:p>
            <a:pPr marL="285750" indent="-285750">
              <a:buFontTx/>
              <a:buChar char="-"/>
            </a:pPr>
            <a:r>
              <a:rPr lang="nl-NL" dirty="0"/>
              <a:t>Snel en lang de arbeidsmarkt op</a:t>
            </a:r>
          </a:p>
          <a:p>
            <a:endParaRPr lang="nl-NL" dirty="0"/>
          </a:p>
        </p:txBody>
      </p:sp>
      <p:sp>
        <p:nvSpPr>
          <p:cNvPr id="7" name="Tekstvak 6">
            <a:extLst>
              <a:ext uri="{FF2B5EF4-FFF2-40B4-BE49-F238E27FC236}">
                <a16:creationId xmlns:a16="http://schemas.microsoft.com/office/drawing/2014/main" id="{22A9BADE-CA70-E39A-4874-02DCA82DF0A0}"/>
              </a:ext>
            </a:extLst>
          </p:cNvPr>
          <p:cNvSpPr txBox="1"/>
          <p:nvPr/>
        </p:nvSpPr>
        <p:spPr>
          <a:xfrm>
            <a:off x="7543800" y="5868988"/>
            <a:ext cx="3660354" cy="523220"/>
          </a:xfrm>
          <a:prstGeom prst="rect">
            <a:avLst/>
          </a:prstGeom>
          <a:noFill/>
        </p:spPr>
        <p:txBody>
          <a:bodyPr wrap="square">
            <a:spAutoFit/>
          </a:bodyPr>
          <a:lstStyle/>
          <a:p>
            <a:r>
              <a:rPr lang="nl-NL" sz="1400" dirty="0"/>
              <a:t>Weinig vertrouwen en samenwerking tussen overheid, bedrijven en organisaties</a:t>
            </a:r>
          </a:p>
        </p:txBody>
      </p:sp>
      <p:sp>
        <p:nvSpPr>
          <p:cNvPr id="8" name="Tekstvak 7">
            <a:extLst>
              <a:ext uri="{FF2B5EF4-FFF2-40B4-BE49-F238E27FC236}">
                <a16:creationId xmlns:a16="http://schemas.microsoft.com/office/drawing/2014/main" id="{E04CD3C4-0AA3-92E2-32AE-C1BBADEB2940}"/>
              </a:ext>
            </a:extLst>
          </p:cNvPr>
          <p:cNvSpPr txBox="1"/>
          <p:nvPr/>
        </p:nvSpPr>
        <p:spPr>
          <a:xfrm>
            <a:off x="5176885" y="1091601"/>
            <a:ext cx="1838229" cy="523220"/>
          </a:xfrm>
          <a:prstGeom prst="rect">
            <a:avLst/>
          </a:prstGeom>
          <a:noFill/>
        </p:spPr>
        <p:txBody>
          <a:bodyPr wrap="square">
            <a:spAutoFit/>
          </a:bodyPr>
          <a:lstStyle/>
          <a:p>
            <a:r>
              <a:rPr lang="nl-NL" sz="1400" dirty="0"/>
              <a:t>Focus economische groei</a:t>
            </a:r>
          </a:p>
        </p:txBody>
      </p:sp>
    </p:spTree>
    <p:extLst>
      <p:ext uri="{BB962C8B-B14F-4D97-AF65-F5344CB8AC3E}">
        <p14:creationId xmlns:p14="http://schemas.microsoft.com/office/powerpoint/2010/main" val="757245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hlinkClick r:id="rId3"/>
            <a:extLst>
              <a:ext uri="{FF2B5EF4-FFF2-40B4-BE49-F238E27FC236}">
                <a16:creationId xmlns:a16="http://schemas.microsoft.com/office/drawing/2014/main" id="{0FB5EF62-C8D3-8EDF-22A6-10FFC406FD93}"/>
              </a:ext>
            </a:extLst>
          </p:cNvPr>
          <p:cNvPicPr>
            <a:picLocks noGrp="1" noChangeAspect="1"/>
          </p:cNvPicPr>
          <p:nvPr>
            <p:ph idx="1"/>
          </p:nvPr>
        </p:nvPicPr>
        <p:blipFill>
          <a:blip r:embed="rId4"/>
          <a:stretch>
            <a:fillRect/>
          </a:stretch>
        </p:blipFill>
        <p:spPr>
          <a:xfrm>
            <a:off x="1465127" y="1219200"/>
            <a:ext cx="9261745" cy="4419600"/>
          </a:xfrm>
        </p:spPr>
      </p:pic>
    </p:spTree>
    <p:extLst>
      <p:ext uri="{BB962C8B-B14F-4D97-AF65-F5344CB8AC3E}">
        <p14:creationId xmlns:p14="http://schemas.microsoft.com/office/powerpoint/2010/main" val="681419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D4BA6A-F91D-8AA1-A56C-816B50677003}"/>
              </a:ext>
            </a:extLst>
          </p:cNvPr>
          <p:cNvSpPr>
            <a:spLocks noGrp="1"/>
          </p:cNvSpPr>
          <p:nvPr>
            <p:ph type="title"/>
          </p:nvPr>
        </p:nvSpPr>
        <p:spPr>
          <a:xfrm>
            <a:off x="839788" y="457200"/>
            <a:ext cx="4261022" cy="908892"/>
          </a:xfrm>
        </p:spPr>
        <p:txBody>
          <a:bodyPr/>
          <a:lstStyle/>
          <a:p>
            <a:r>
              <a:rPr lang="nl-NL" dirty="0"/>
              <a:t>Betekenisgerichte community</a:t>
            </a:r>
          </a:p>
        </p:txBody>
      </p:sp>
      <p:pic>
        <p:nvPicPr>
          <p:cNvPr id="6" name="Tijdelijke aanduiding voor inhoud 5">
            <a:extLst>
              <a:ext uri="{FF2B5EF4-FFF2-40B4-BE49-F238E27FC236}">
                <a16:creationId xmlns:a16="http://schemas.microsoft.com/office/drawing/2014/main" id="{5F255F68-7EF2-A15F-84F1-0C8B94BE552A}"/>
              </a:ext>
            </a:extLst>
          </p:cNvPr>
          <p:cNvPicPr>
            <a:picLocks noGrp="1" noChangeAspect="1"/>
          </p:cNvPicPr>
          <p:nvPr>
            <p:ph idx="1"/>
          </p:nvPr>
        </p:nvPicPr>
        <p:blipFill rotWithShape="1">
          <a:blip r:embed="rId3"/>
          <a:srcRect l="58569" t="52060" r="30636" b="7806"/>
          <a:stretch/>
        </p:blipFill>
        <p:spPr>
          <a:xfrm>
            <a:off x="6361570" y="1041148"/>
            <a:ext cx="4781321" cy="4775704"/>
          </a:xfrm>
        </p:spPr>
      </p:pic>
      <p:sp>
        <p:nvSpPr>
          <p:cNvPr id="4" name="Tijdelijke aanduiding voor tekst 3">
            <a:extLst>
              <a:ext uri="{FF2B5EF4-FFF2-40B4-BE49-F238E27FC236}">
                <a16:creationId xmlns:a16="http://schemas.microsoft.com/office/drawing/2014/main" id="{33107969-938F-CF27-3FE2-6CE84CA76E77}"/>
              </a:ext>
            </a:extLst>
          </p:cNvPr>
          <p:cNvSpPr>
            <a:spLocks noGrp="1"/>
          </p:cNvSpPr>
          <p:nvPr>
            <p:ph type="body" sz="half" idx="2"/>
          </p:nvPr>
        </p:nvSpPr>
        <p:spPr>
          <a:xfrm>
            <a:off x="839788" y="1465243"/>
            <a:ext cx="3932237" cy="4403745"/>
          </a:xfrm>
        </p:spPr>
        <p:txBody>
          <a:bodyPr/>
          <a:lstStyle/>
          <a:p>
            <a:pPr marL="342900" indent="-342900">
              <a:buFont typeface="+mj-lt"/>
              <a:buAutoNum type="arabicPeriod"/>
            </a:pPr>
            <a:r>
              <a:rPr lang="nl-NL" dirty="0"/>
              <a:t>Een Benelux-samenwerking vanuit economisch belang</a:t>
            </a:r>
          </a:p>
          <a:p>
            <a:pPr marL="342900" indent="-342900">
              <a:buFont typeface="+mj-lt"/>
              <a:buAutoNum type="arabicPeriod"/>
            </a:pPr>
            <a:r>
              <a:rPr lang="nl-NL" dirty="0"/>
              <a:t>Overheid stimuleert circulaire economie</a:t>
            </a:r>
          </a:p>
          <a:p>
            <a:pPr marL="342900" indent="-342900">
              <a:buFont typeface="+mj-lt"/>
              <a:buAutoNum type="arabicPeriod"/>
            </a:pPr>
            <a:r>
              <a:rPr lang="nl-NL" dirty="0"/>
              <a:t>Welvaart stijgt nauwelijks, in tegenstelling tot welzijn</a:t>
            </a:r>
          </a:p>
          <a:p>
            <a:endParaRPr lang="nl-NL" dirty="0"/>
          </a:p>
          <a:p>
            <a:pPr marL="285750" indent="-285750">
              <a:buFontTx/>
              <a:buChar char="-"/>
            </a:pPr>
            <a:r>
              <a:rPr lang="nl-NL" dirty="0"/>
              <a:t>Werk moet betekenisvol zijn</a:t>
            </a:r>
          </a:p>
          <a:p>
            <a:pPr marL="285750" indent="-285750">
              <a:buFontTx/>
              <a:buChar char="-"/>
            </a:pPr>
            <a:r>
              <a:rPr lang="nl-NL" dirty="0"/>
              <a:t>‘Lang leve leren’ gericht op aanpassingsvermogen</a:t>
            </a:r>
          </a:p>
          <a:p>
            <a:pPr marL="285750" indent="-285750">
              <a:buFontTx/>
              <a:buChar char="-"/>
            </a:pPr>
            <a:r>
              <a:rPr lang="nl-NL" dirty="0"/>
              <a:t>Overheid regisseert vraag en aanbod van vaardigheden</a:t>
            </a:r>
          </a:p>
          <a:p>
            <a:pPr marL="285750" indent="-285750">
              <a:buFontTx/>
              <a:buChar char="-"/>
            </a:pPr>
            <a:r>
              <a:rPr lang="nl-NL"/>
              <a:t>Coaching </a:t>
            </a:r>
            <a:r>
              <a:rPr lang="nl-NL" dirty="0"/>
              <a:t>in onderwijs en bedrijfsleven</a:t>
            </a:r>
          </a:p>
          <a:p>
            <a:pPr marL="285750" indent="-285750">
              <a:buFontTx/>
              <a:buChar char="-"/>
            </a:pPr>
            <a:r>
              <a:rPr lang="nl-NL" dirty="0"/>
              <a:t>Lokale ecosystemen</a:t>
            </a:r>
          </a:p>
          <a:p>
            <a:endParaRPr lang="nl-NL" dirty="0"/>
          </a:p>
          <a:p>
            <a:endParaRPr lang="nl-NL" dirty="0"/>
          </a:p>
          <a:p>
            <a:endParaRPr lang="nl-NL" dirty="0"/>
          </a:p>
        </p:txBody>
      </p:sp>
      <p:sp>
        <p:nvSpPr>
          <p:cNvPr id="7" name="Tekstvak 6">
            <a:extLst>
              <a:ext uri="{FF2B5EF4-FFF2-40B4-BE49-F238E27FC236}">
                <a16:creationId xmlns:a16="http://schemas.microsoft.com/office/drawing/2014/main" id="{5AE0E962-4987-BBB2-E261-1386BA5AF395}"/>
              </a:ext>
            </a:extLst>
          </p:cNvPr>
          <p:cNvSpPr txBox="1"/>
          <p:nvPr/>
        </p:nvSpPr>
        <p:spPr>
          <a:xfrm>
            <a:off x="7543800" y="5868988"/>
            <a:ext cx="3660354" cy="523220"/>
          </a:xfrm>
          <a:prstGeom prst="rect">
            <a:avLst/>
          </a:prstGeom>
          <a:noFill/>
        </p:spPr>
        <p:txBody>
          <a:bodyPr wrap="square">
            <a:spAutoFit/>
          </a:bodyPr>
          <a:lstStyle/>
          <a:p>
            <a:r>
              <a:rPr lang="nl-NL" sz="1400" dirty="0"/>
              <a:t>Weinig vertrouwen en samenwerking tussen overheid, bedrijven en organisaties</a:t>
            </a:r>
          </a:p>
        </p:txBody>
      </p:sp>
      <p:sp>
        <p:nvSpPr>
          <p:cNvPr id="8" name="Tekstvak 7">
            <a:extLst>
              <a:ext uri="{FF2B5EF4-FFF2-40B4-BE49-F238E27FC236}">
                <a16:creationId xmlns:a16="http://schemas.microsoft.com/office/drawing/2014/main" id="{FE3C453D-FE70-096F-D3A0-0A77EAAB8FC3}"/>
              </a:ext>
            </a:extLst>
          </p:cNvPr>
          <p:cNvSpPr txBox="1"/>
          <p:nvPr/>
        </p:nvSpPr>
        <p:spPr>
          <a:xfrm>
            <a:off x="8752230" y="388426"/>
            <a:ext cx="3660354" cy="523220"/>
          </a:xfrm>
          <a:prstGeom prst="rect">
            <a:avLst/>
          </a:prstGeom>
          <a:noFill/>
        </p:spPr>
        <p:txBody>
          <a:bodyPr wrap="square">
            <a:spAutoFit/>
          </a:bodyPr>
          <a:lstStyle/>
          <a:p>
            <a:r>
              <a:rPr lang="nl-NL" sz="1400" dirty="0"/>
              <a:t>Focus op overheidsregulatie en brede welvaart</a:t>
            </a:r>
          </a:p>
        </p:txBody>
      </p:sp>
    </p:spTree>
    <p:extLst>
      <p:ext uri="{BB962C8B-B14F-4D97-AF65-F5344CB8AC3E}">
        <p14:creationId xmlns:p14="http://schemas.microsoft.com/office/powerpoint/2010/main" val="3883070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39A3B1-1A08-EACA-68E8-DAF9837E99B3}"/>
              </a:ext>
            </a:extLst>
          </p:cNvPr>
          <p:cNvSpPr>
            <a:spLocks noGrp="1"/>
          </p:cNvSpPr>
          <p:nvPr>
            <p:ph type="title"/>
          </p:nvPr>
        </p:nvSpPr>
        <p:spPr>
          <a:xfrm>
            <a:off x="836612" y="187325"/>
            <a:ext cx="5551868" cy="1600200"/>
          </a:xfrm>
        </p:spPr>
        <p:txBody>
          <a:bodyPr/>
          <a:lstStyle/>
          <a:p>
            <a:r>
              <a:rPr lang="nl-NL" dirty="0"/>
              <a:t>Focus van </a:t>
            </a:r>
            <a:br>
              <a:rPr lang="nl-NL" dirty="0"/>
            </a:br>
            <a:r>
              <a:rPr lang="nl-NL" dirty="0"/>
              <a:t>circulaire transitie</a:t>
            </a:r>
          </a:p>
        </p:txBody>
      </p:sp>
      <p:sp>
        <p:nvSpPr>
          <p:cNvPr id="4" name="Tijdelijke aanduiding voor tekst 3">
            <a:extLst>
              <a:ext uri="{FF2B5EF4-FFF2-40B4-BE49-F238E27FC236}">
                <a16:creationId xmlns:a16="http://schemas.microsoft.com/office/drawing/2014/main" id="{FD33D2F3-CB99-58FE-E02E-90BF8D7DDFE8}"/>
              </a:ext>
            </a:extLst>
          </p:cNvPr>
          <p:cNvSpPr>
            <a:spLocks noGrp="1"/>
          </p:cNvSpPr>
          <p:nvPr>
            <p:ph type="body" sz="half" idx="2"/>
          </p:nvPr>
        </p:nvSpPr>
        <p:spPr/>
        <p:txBody>
          <a:bodyPr/>
          <a:lstStyle/>
          <a:p>
            <a:r>
              <a:rPr lang="en-US" dirty="0">
                <a:cs typeface="Calibri"/>
              </a:rPr>
              <a:t>Focus op </a:t>
            </a:r>
            <a:r>
              <a:rPr lang="en-US" dirty="0" err="1">
                <a:cs typeface="Calibri"/>
              </a:rPr>
              <a:t>drie</a:t>
            </a:r>
            <a:r>
              <a:rPr lang="en-US" dirty="0">
                <a:cs typeface="Calibri"/>
              </a:rPr>
              <a:t> </a:t>
            </a:r>
            <a:r>
              <a:rPr lang="en-US" dirty="0" err="1">
                <a:cs typeface="Calibri"/>
              </a:rPr>
              <a:t>thema's</a:t>
            </a:r>
            <a:r>
              <a:rPr lang="en-US" dirty="0">
                <a:cs typeface="Calibri"/>
              </a:rPr>
              <a:t>:</a:t>
            </a:r>
          </a:p>
          <a:p>
            <a:pPr marL="342900" indent="-342900">
              <a:buAutoNum type="arabicPeriod"/>
            </a:pPr>
            <a:r>
              <a:rPr lang="en-US" dirty="0" err="1">
                <a:cs typeface="Calibri"/>
              </a:rPr>
              <a:t>Hoger</a:t>
            </a:r>
            <a:r>
              <a:rPr lang="en-US" dirty="0">
                <a:cs typeface="Calibri"/>
              </a:rPr>
              <a:t> op de R-ladder </a:t>
            </a:r>
            <a:r>
              <a:rPr lang="en-US" dirty="0" err="1">
                <a:cs typeface="Calibri"/>
              </a:rPr>
              <a:t>en</a:t>
            </a:r>
            <a:r>
              <a:rPr lang="en-US" dirty="0">
                <a:cs typeface="Calibri"/>
              </a:rPr>
              <a:t> </a:t>
            </a:r>
            <a:r>
              <a:rPr lang="en-US" dirty="0" err="1">
                <a:cs typeface="Calibri"/>
              </a:rPr>
              <a:t>meer</a:t>
            </a:r>
            <a:r>
              <a:rPr lang="en-US" dirty="0">
                <a:cs typeface="Calibri"/>
              </a:rPr>
              <a:t> aan de </a:t>
            </a:r>
            <a:r>
              <a:rPr lang="en-US" dirty="0" err="1">
                <a:cs typeface="Calibri"/>
              </a:rPr>
              <a:t>voorkant</a:t>
            </a:r>
            <a:r>
              <a:rPr lang="en-US" dirty="0">
                <a:cs typeface="Calibri"/>
              </a:rPr>
              <a:t> van de </a:t>
            </a:r>
            <a:r>
              <a:rPr lang="en-US" dirty="0" err="1">
                <a:cs typeface="Calibri"/>
              </a:rPr>
              <a:t>keten</a:t>
            </a:r>
            <a:r>
              <a:rPr lang="en-US" dirty="0">
                <a:cs typeface="Calibri"/>
              </a:rPr>
              <a:t> </a:t>
            </a:r>
            <a:r>
              <a:rPr lang="en-US" dirty="0" err="1">
                <a:cs typeface="Calibri"/>
              </a:rPr>
              <a:t>en</a:t>
            </a:r>
            <a:r>
              <a:rPr lang="en-US" dirty="0">
                <a:cs typeface="Calibri"/>
              </a:rPr>
              <a:t> het product</a:t>
            </a:r>
          </a:p>
          <a:p>
            <a:pPr marL="342900" indent="-342900">
              <a:buAutoNum type="arabicPeriod"/>
            </a:pPr>
            <a:r>
              <a:rPr lang="en-US" dirty="0" err="1">
                <a:cs typeface="Calibri"/>
              </a:rPr>
              <a:t>Systeemverandering</a:t>
            </a:r>
            <a:r>
              <a:rPr lang="en-US" dirty="0">
                <a:cs typeface="Calibri"/>
              </a:rPr>
              <a:t> van </a:t>
            </a:r>
            <a:r>
              <a:rPr lang="en-US" dirty="0" err="1">
                <a:cs typeface="Calibri"/>
              </a:rPr>
              <a:t>lineair</a:t>
            </a:r>
            <a:r>
              <a:rPr lang="en-US" dirty="0">
                <a:cs typeface="Calibri"/>
              </a:rPr>
              <a:t> </a:t>
            </a:r>
            <a:r>
              <a:rPr lang="en-US" dirty="0" err="1">
                <a:cs typeface="Calibri"/>
              </a:rPr>
              <a:t>naar</a:t>
            </a:r>
            <a:r>
              <a:rPr lang="en-US" dirty="0">
                <a:cs typeface="Calibri"/>
              </a:rPr>
              <a:t> </a:t>
            </a:r>
            <a:r>
              <a:rPr lang="en-US" dirty="0" err="1">
                <a:cs typeface="Calibri"/>
              </a:rPr>
              <a:t>circulair</a:t>
            </a:r>
            <a:endParaRPr lang="en-US" dirty="0">
              <a:cs typeface="Calibri"/>
            </a:endParaRPr>
          </a:p>
          <a:p>
            <a:pPr marL="342900" indent="-342900">
              <a:buAutoNum type="arabicPeriod"/>
            </a:pPr>
            <a:r>
              <a:rPr lang="en-US" dirty="0">
                <a:cs typeface="Calibri"/>
              </a:rPr>
              <a:t>Impact door focus op de </a:t>
            </a:r>
            <a:r>
              <a:rPr lang="en-US" dirty="0" err="1">
                <a:cs typeface="Calibri"/>
              </a:rPr>
              <a:t>grondstoffenstromen</a:t>
            </a:r>
            <a:endParaRPr lang="en-US" dirty="0">
              <a:cs typeface="Calibri"/>
            </a:endParaRPr>
          </a:p>
          <a:p>
            <a:pPr marL="342900" indent="-342900">
              <a:buAutoNum type="arabicPeriod"/>
            </a:pPr>
            <a:endParaRPr lang="en-US" dirty="0">
              <a:cs typeface="Calibri"/>
            </a:endParaRPr>
          </a:p>
          <a:p>
            <a:r>
              <a:rPr lang="nl-NL" dirty="0"/>
              <a:t>Neem in jullie visiedocument de volgende drie onderwerpen mee:</a:t>
            </a:r>
          </a:p>
          <a:p>
            <a:pPr marL="285750" indent="-285750">
              <a:buFont typeface="Arial" panose="020B0604020202020204" pitchFamily="34" charset="0"/>
              <a:buChar char="•"/>
            </a:pPr>
            <a:r>
              <a:rPr lang="nl-NL" dirty="0"/>
              <a:t>Sluiten van kringlopen en het optimaliseren van reststromen</a:t>
            </a:r>
          </a:p>
          <a:p>
            <a:pPr marL="285750" indent="-285750">
              <a:buFont typeface="Arial" panose="020B0604020202020204" pitchFamily="34" charset="0"/>
              <a:buChar char="•"/>
            </a:pPr>
            <a:r>
              <a:rPr lang="nl-NL" dirty="0"/>
              <a:t>Hernieuwbare energie</a:t>
            </a:r>
          </a:p>
          <a:p>
            <a:pPr marL="285750" indent="-285750">
              <a:buFont typeface="Arial" panose="020B0604020202020204" pitchFamily="34" charset="0"/>
              <a:buChar char="•"/>
            </a:pPr>
            <a:r>
              <a:rPr lang="nl-NL" dirty="0"/>
              <a:t>Systeemdenken en meervoudige waardencreatie</a:t>
            </a:r>
          </a:p>
          <a:p>
            <a:pPr marL="342900" indent="-342900">
              <a:buAutoNum type="arabicPeriod"/>
            </a:pPr>
            <a:endParaRPr lang="en-US" dirty="0">
              <a:cs typeface="Calibri"/>
            </a:endParaRPr>
          </a:p>
          <a:p>
            <a:endParaRPr lang="nl-NL" dirty="0"/>
          </a:p>
          <a:p>
            <a:endParaRPr lang="nl-NL" dirty="0"/>
          </a:p>
          <a:p>
            <a:endParaRPr lang="nl-NL" dirty="0"/>
          </a:p>
        </p:txBody>
      </p:sp>
      <p:graphicFrame>
        <p:nvGraphicFramePr>
          <p:cNvPr id="5" name="Tijdelijke aanduiding voor afbeelding 12">
            <a:extLst>
              <a:ext uri="{FF2B5EF4-FFF2-40B4-BE49-F238E27FC236}">
                <a16:creationId xmlns:a16="http://schemas.microsoft.com/office/drawing/2014/main" id="{2106D0B0-83F4-55DF-302A-EC4688548A92}"/>
              </a:ext>
            </a:extLst>
          </p:cNvPr>
          <p:cNvGraphicFramePr>
            <a:graphicFrameLocks noGrp="1"/>
          </p:cNvGraphicFramePr>
          <p:nvPr>
            <p:ph idx="1"/>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474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D817-E91C-1DB3-CA11-105BDE9C26FB}"/>
              </a:ext>
            </a:extLst>
          </p:cNvPr>
          <p:cNvSpPr>
            <a:spLocks noGrp="1"/>
          </p:cNvSpPr>
          <p:nvPr>
            <p:ph type="title"/>
          </p:nvPr>
        </p:nvSpPr>
        <p:spPr/>
        <p:txBody>
          <a:bodyPr/>
          <a:lstStyle/>
          <a:p>
            <a:pPr algn="ctr"/>
            <a:r>
              <a:rPr lang="en-US" dirty="0">
                <a:cs typeface="Calibri Light"/>
              </a:rPr>
              <a:t>Vier </a:t>
            </a:r>
            <a:r>
              <a:rPr lang="en-US" dirty="0" err="1">
                <a:cs typeface="Calibri Light"/>
              </a:rPr>
              <a:t>grote</a:t>
            </a:r>
            <a:r>
              <a:rPr lang="en-US" dirty="0">
                <a:cs typeface="Calibri Light"/>
              </a:rPr>
              <a:t> </a:t>
            </a:r>
            <a:r>
              <a:rPr lang="en-US" dirty="0" err="1">
                <a:cs typeface="Calibri Light"/>
              </a:rPr>
              <a:t>maatschappelijke</a:t>
            </a:r>
            <a:r>
              <a:rPr lang="en-US" dirty="0">
                <a:cs typeface="Calibri Light"/>
              </a:rPr>
              <a:t> </a:t>
            </a:r>
            <a:r>
              <a:rPr lang="en-US" dirty="0" err="1">
                <a:cs typeface="Calibri Light"/>
              </a:rPr>
              <a:t>opgaven</a:t>
            </a:r>
          </a:p>
        </p:txBody>
      </p:sp>
      <p:pic>
        <p:nvPicPr>
          <p:cNvPr id="6" name="Tijdelijke aanduiding voor inhoud 5">
            <a:extLst>
              <a:ext uri="{FF2B5EF4-FFF2-40B4-BE49-F238E27FC236}">
                <a16:creationId xmlns:a16="http://schemas.microsoft.com/office/drawing/2014/main" id="{02AD75F2-4F8A-DD52-CCC2-4C81FE87EB21}"/>
              </a:ext>
            </a:extLst>
          </p:cNvPr>
          <p:cNvPicPr>
            <a:picLocks noGrp="1" noChangeAspect="1"/>
          </p:cNvPicPr>
          <p:nvPr>
            <p:ph idx="1"/>
          </p:nvPr>
        </p:nvPicPr>
        <p:blipFill rotWithShape="1">
          <a:blip r:embed="rId3"/>
          <a:srcRect l="6176" t="36712" r="71976" b="21086"/>
          <a:stretch/>
        </p:blipFill>
        <p:spPr>
          <a:xfrm>
            <a:off x="1669639" y="1540217"/>
            <a:ext cx="8877197" cy="5144208"/>
          </a:xfrm>
        </p:spPr>
      </p:pic>
      <p:sp>
        <p:nvSpPr>
          <p:cNvPr id="10" name="Rectangle 9">
            <a:extLst>
              <a:ext uri="{FF2B5EF4-FFF2-40B4-BE49-F238E27FC236}">
                <a16:creationId xmlns:a16="http://schemas.microsoft.com/office/drawing/2014/main" id="{D5AAFFCB-1888-4006-F848-442FA80C62D0}"/>
              </a:ext>
            </a:extLst>
          </p:cNvPr>
          <p:cNvSpPr/>
          <p:nvPr/>
        </p:nvSpPr>
        <p:spPr>
          <a:xfrm>
            <a:off x="1361721" y="2487354"/>
            <a:ext cx="9807222" cy="8325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69C67E-431E-69DE-9270-4A130499E153}"/>
              </a:ext>
            </a:extLst>
          </p:cNvPr>
          <p:cNvSpPr/>
          <p:nvPr/>
        </p:nvSpPr>
        <p:spPr>
          <a:xfrm>
            <a:off x="3554125" y="4776596"/>
            <a:ext cx="5108223" cy="16368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606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9656668-1AA2-20DA-85BE-319ED3391773}"/>
              </a:ext>
            </a:extLst>
          </p:cNvPr>
          <p:cNvSpPr>
            <a:spLocks noGrp="1"/>
          </p:cNvSpPr>
          <p:nvPr>
            <p:ph type="title"/>
          </p:nvPr>
        </p:nvSpPr>
        <p:spPr/>
        <p:txBody>
          <a:bodyPr/>
          <a:lstStyle/>
          <a:p>
            <a:r>
              <a:rPr lang="nl-NL" dirty="0"/>
              <a:t>Het enige constante is verandering</a:t>
            </a:r>
          </a:p>
        </p:txBody>
      </p:sp>
      <p:pic>
        <p:nvPicPr>
          <p:cNvPr id="8" name="Onlinemedia 5" descr="Hoe ziet jouw leven er over 20 jaar uit? | UITGEZOCHT #20">
            <a:hlinkClick r:id="" action="ppaction://media"/>
            <a:extLst>
              <a:ext uri="{FF2B5EF4-FFF2-40B4-BE49-F238E27FC236}">
                <a16:creationId xmlns:a16="http://schemas.microsoft.com/office/drawing/2014/main" id="{22B164B4-0FFB-7FBF-C1EF-55B5E07CF261}"/>
              </a:ext>
            </a:extLst>
          </p:cNvPr>
          <p:cNvPicPr>
            <a:picLocks noRot="1" noChangeAspect="1"/>
          </p:cNvPicPr>
          <p:nvPr>
            <a:videoFile r:link="rId1"/>
          </p:nvPr>
        </p:nvPicPr>
        <p:blipFill>
          <a:blip r:embed="rId3"/>
          <a:stretch>
            <a:fillRect/>
          </a:stretch>
        </p:blipFill>
        <p:spPr>
          <a:xfrm>
            <a:off x="382779" y="1133416"/>
            <a:ext cx="8791574" cy="4967575"/>
          </a:xfrm>
          <a:prstGeom prst="rect">
            <a:avLst/>
          </a:prstGeom>
        </p:spPr>
      </p:pic>
    </p:spTree>
    <p:extLst>
      <p:ext uri="{BB962C8B-B14F-4D97-AF65-F5344CB8AC3E}">
        <p14:creationId xmlns:p14="http://schemas.microsoft.com/office/powerpoint/2010/main" val="240342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B5EFC59-D8FE-4AD6-92B5-A9F6401E7E26}"/>
              </a:ext>
            </a:extLst>
          </p:cNvPr>
          <p:cNvSpPr>
            <a:spLocks noGrp="1"/>
          </p:cNvSpPr>
          <p:nvPr>
            <p:ph type="title"/>
          </p:nvPr>
        </p:nvSpPr>
        <p:spPr>
          <a:xfrm>
            <a:off x="371476" y="296863"/>
            <a:ext cx="11437745" cy="1160403"/>
          </a:xfrm>
        </p:spPr>
        <p:txBody>
          <a:bodyPr anchor="t">
            <a:normAutofit/>
          </a:bodyPr>
          <a:lstStyle/>
          <a:p>
            <a:r>
              <a:rPr lang="nl-NL"/>
              <a:t>De natuur veranderd met ons mee.. </a:t>
            </a:r>
          </a:p>
        </p:txBody>
      </p:sp>
      <p:pic>
        <p:nvPicPr>
          <p:cNvPr id="11" name="Onlinemedia 10" title="De Wilde  Stad Trailer">
            <a:hlinkClick r:id="" action="ppaction://media"/>
            <a:extLst>
              <a:ext uri="{FF2B5EF4-FFF2-40B4-BE49-F238E27FC236}">
                <a16:creationId xmlns:a16="http://schemas.microsoft.com/office/drawing/2014/main" id="{E3A5A7FA-00E2-4418-9232-40DCB0288257}"/>
              </a:ext>
            </a:extLst>
          </p:cNvPr>
          <p:cNvPicPr>
            <a:picLocks noRot="1" noChangeAspect="1"/>
          </p:cNvPicPr>
          <p:nvPr>
            <a:videoFile r:link="rId1"/>
          </p:nvPr>
        </p:nvPicPr>
        <p:blipFill>
          <a:blip r:embed="rId3"/>
          <a:stretch>
            <a:fillRect/>
          </a:stretch>
        </p:blipFill>
        <p:spPr>
          <a:xfrm>
            <a:off x="371476" y="1083967"/>
            <a:ext cx="8735438" cy="4935522"/>
          </a:xfrm>
          <a:prstGeom prst="rect">
            <a:avLst/>
          </a:prstGeom>
        </p:spPr>
      </p:pic>
    </p:spTree>
    <p:extLst>
      <p:ext uri="{BB962C8B-B14F-4D97-AF65-F5344CB8AC3E}">
        <p14:creationId xmlns:p14="http://schemas.microsoft.com/office/powerpoint/2010/main" val="8521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01CA3-2312-0E57-89AC-A96E40486FFD}"/>
              </a:ext>
            </a:extLst>
          </p:cNvPr>
          <p:cNvSpPr>
            <a:spLocks noGrp="1"/>
          </p:cNvSpPr>
          <p:nvPr>
            <p:ph type="title"/>
          </p:nvPr>
        </p:nvSpPr>
        <p:spPr/>
        <p:txBody>
          <a:bodyPr/>
          <a:lstStyle/>
          <a:p>
            <a:r>
              <a:rPr lang="nl-NL" dirty="0"/>
              <a:t>Grote transities </a:t>
            </a:r>
          </a:p>
        </p:txBody>
      </p:sp>
      <p:sp>
        <p:nvSpPr>
          <p:cNvPr id="3" name="Tijdelijke aanduiding voor tekst 2">
            <a:extLst>
              <a:ext uri="{FF2B5EF4-FFF2-40B4-BE49-F238E27FC236}">
                <a16:creationId xmlns:a16="http://schemas.microsoft.com/office/drawing/2014/main" id="{1CCA8101-5854-A2A3-3F67-201CBB496D16}"/>
              </a:ext>
            </a:extLst>
          </p:cNvPr>
          <p:cNvSpPr>
            <a:spLocks noGrp="1"/>
          </p:cNvSpPr>
          <p:nvPr>
            <p:ph type="body" sz="quarter" idx="13"/>
          </p:nvPr>
        </p:nvSpPr>
        <p:spPr/>
        <p:txBody>
          <a:bodyPr/>
          <a:lstStyle/>
          <a:p>
            <a:pPr marL="0" indent="0">
              <a:buNone/>
            </a:pPr>
            <a:r>
              <a:rPr lang="nl-NL" sz="1800" dirty="0"/>
              <a:t>De tien grote transities volgens Jan Rotmans</a:t>
            </a:r>
          </a:p>
          <a:p>
            <a:pPr marL="342900" indent="-342900">
              <a:buFont typeface="+mj-lt"/>
              <a:buAutoNum type="arabicPeriod"/>
            </a:pPr>
            <a:r>
              <a:rPr lang="nl-NL" sz="1800" dirty="0"/>
              <a:t>De energietransitie</a:t>
            </a:r>
          </a:p>
          <a:p>
            <a:pPr marL="342900" indent="-342900">
              <a:buFont typeface="+mj-lt"/>
              <a:buAutoNum type="arabicPeriod"/>
            </a:pPr>
            <a:r>
              <a:rPr lang="nl-NL" sz="1800" dirty="0"/>
              <a:t>De grondstoffentransitie</a:t>
            </a:r>
          </a:p>
          <a:p>
            <a:pPr marL="342900" indent="-342900">
              <a:buFont typeface="+mj-lt"/>
              <a:buAutoNum type="arabicPeriod"/>
            </a:pPr>
            <a:r>
              <a:rPr lang="nl-NL" sz="1800" dirty="0"/>
              <a:t>De circulaire transitie</a:t>
            </a:r>
          </a:p>
          <a:p>
            <a:pPr marL="342900" indent="-342900">
              <a:buFont typeface="+mj-lt"/>
              <a:buAutoNum type="arabicPeriod"/>
            </a:pPr>
            <a:r>
              <a:rPr lang="nl-NL" sz="1800" dirty="0"/>
              <a:t>De landbouw- en voedseltransitie</a:t>
            </a:r>
          </a:p>
          <a:p>
            <a:pPr marL="342900" indent="-342900">
              <a:buFont typeface="+mj-lt"/>
              <a:buAutoNum type="arabicPeriod"/>
            </a:pPr>
            <a:r>
              <a:rPr lang="nl-NL" sz="1800" dirty="0"/>
              <a:t>De Ruimtelijke transitie</a:t>
            </a:r>
          </a:p>
          <a:p>
            <a:pPr marL="342900" indent="-342900">
              <a:buFont typeface="+mj-lt"/>
              <a:buAutoNum type="arabicPeriod"/>
            </a:pPr>
            <a:r>
              <a:rPr lang="nl-NL" sz="1800" dirty="0"/>
              <a:t>De financiële transitie</a:t>
            </a:r>
          </a:p>
          <a:p>
            <a:pPr marL="342900" indent="-342900">
              <a:buFont typeface="+mj-lt"/>
              <a:buAutoNum type="arabicPeriod"/>
            </a:pPr>
            <a:r>
              <a:rPr lang="nl-NL" sz="1800" dirty="0"/>
              <a:t>De onderwijstransitie</a:t>
            </a:r>
          </a:p>
          <a:p>
            <a:pPr marL="342900" indent="-342900">
              <a:buFont typeface="+mj-lt"/>
              <a:buAutoNum type="arabicPeriod"/>
            </a:pPr>
            <a:r>
              <a:rPr lang="nl-NL" sz="1800" dirty="0"/>
              <a:t>De zorgtransitie</a:t>
            </a:r>
          </a:p>
          <a:p>
            <a:pPr marL="342900" indent="-342900">
              <a:buFont typeface="+mj-lt"/>
              <a:buAutoNum type="arabicPeriod"/>
            </a:pPr>
            <a:r>
              <a:rPr lang="nl-NL" sz="1800" dirty="0"/>
              <a:t>De Sociale transitie</a:t>
            </a:r>
          </a:p>
          <a:p>
            <a:pPr marL="342900" indent="-342900">
              <a:buFont typeface="+mj-lt"/>
              <a:buAutoNum type="arabicPeriod"/>
            </a:pPr>
            <a:r>
              <a:rPr lang="nl-NL" sz="1800" dirty="0"/>
              <a:t>De democratische transitie</a:t>
            </a:r>
          </a:p>
          <a:p>
            <a:pPr marL="0" indent="0">
              <a:buNone/>
            </a:pPr>
            <a:endParaRPr lang="nl-NL" dirty="0"/>
          </a:p>
        </p:txBody>
      </p:sp>
      <p:sp>
        <p:nvSpPr>
          <p:cNvPr id="5" name="Tijdelijke aanduiding voor tekst 4">
            <a:extLst>
              <a:ext uri="{FF2B5EF4-FFF2-40B4-BE49-F238E27FC236}">
                <a16:creationId xmlns:a16="http://schemas.microsoft.com/office/drawing/2014/main" id="{7E9F0706-D721-EEC8-B6E1-B379E1AB9920}"/>
              </a:ext>
            </a:extLst>
          </p:cNvPr>
          <p:cNvSpPr>
            <a:spLocks noGrp="1"/>
          </p:cNvSpPr>
          <p:nvPr>
            <p:ph type="body" sz="quarter" idx="15"/>
          </p:nvPr>
        </p:nvSpPr>
        <p:spPr/>
        <p:txBody>
          <a:bodyPr/>
          <a:lstStyle/>
          <a:p>
            <a:endParaRPr lang="nl-NL"/>
          </a:p>
        </p:txBody>
      </p:sp>
      <p:pic>
        <p:nvPicPr>
          <p:cNvPr id="1026" name="Picture 2" descr="Cartoon 12 - Sociale aspecten van energietransitie_Tekengebied 1 - Loko  Cartoons">
            <a:extLst>
              <a:ext uri="{FF2B5EF4-FFF2-40B4-BE49-F238E27FC236}">
                <a16:creationId xmlns:a16="http://schemas.microsoft.com/office/drawing/2014/main" id="{64AEA68F-5330-5FCD-9996-BB10310B7814}"/>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06" t="-34029" b="-2724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727400"/>
      </p:ext>
    </p:extLst>
  </p:cSld>
  <p:clrMapOvr>
    <a:masterClrMapping/>
  </p:clrMapOvr>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6227</Words>
  <Application>Microsoft Office PowerPoint</Application>
  <PresentationFormat>Breedbeeld</PresentationFormat>
  <Paragraphs>424</Paragraphs>
  <Slides>40</Slides>
  <Notes>23</Notes>
  <HiddenSlides>0</HiddenSlides>
  <MMClips>3</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40</vt:i4>
      </vt:variant>
    </vt:vector>
  </HeadingPairs>
  <TitlesOfParts>
    <vt:vector size="50" baseType="lpstr">
      <vt:lpstr>Arial</vt:lpstr>
      <vt:lpstr>Arial Black</vt:lpstr>
      <vt:lpstr>Calibri</vt:lpstr>
      <vt:lpstr>Calibri Light</vt:lpstr>
      <vt:lpstr>RO Sans</vt:lpstr>
      <vt:lpstr>simplistic_sans</vt:lpstr>
      <vt:lpstr>Söhne</vt:lpstr>
      <vt:lpstr>vpro_vesta</vt:lpstr>
      <vt:lpstr>Wingdings</vt:lpstr>
      <vt:lpstr>ThemaYuverta</vt:lpstr>
      <vt:lpstr>De stad van de Toekomst Circulaire economie</vt:lpstr>
      <vt:lpstr>Periode overzicht</vt:lpstr>
      <vt:lpstr>Welke uitdagingen zijn er volgens jullie?</vt:lpstr>
      <vt:lpstr>PowerPoint-presentatie</vt:lpstr>
      <vt:lpstr>Focus van  circulaire transitie</vt:lpstr>
      <vt:lpstr>Vier grote maatschappelijke opgaven</vt:lpstr>
      <vt:lpstr>Het enige constante is verandering</vt:lpstr>
      <vt:lpstr>De natuur veranderd met ons mee.. </vt:lpstr>
      <vt:lpstr>Grote transities </vt:lpstr>
      <vt:lpstr>Transitie</vt:lpstr>
      <vt:lpstr>Transformatie</vt:lpstr>
      <vt:lpstr>De energietransitie</vt:lpstr>
      <vt:lpstr>De grondstoffentransitie</vt:lpstr>
      <vt:lpstr>De circulaire transitie</vt:lpstr>
      <vt:lpstr>PowerPoint-presentatie</vt:lpstr>
      <vt:lpstr>Programma circulaire economie</vt:lpstr>
      <vt:lpstr>Circulaire economie</vt:lpstr>
      <vt:lpstr>De landbouw- en voedseltransitie</vt:lpstr>
      <vt:lpstr>Welke veranderingen zijn er nodig?</vt:lpstr>
      <vt:lpstr>De landbouw- en voedseltransitie</vt:lpstr>
      <vt:lpstr>Welke veranderingen zijn er nodig?</vt:lpstr>
      <vt:lpstr>De ruimtelijke transitie</vt:lpstr>
      <vt:lpstr>Waarom vraagt een circulaire economie om meer ruimte?</vt:lpstr>
      <vt:lpstr>De financiële transitie</vt:lpstr>
      <vt:lpstr>PowerPoint-presentatie</vt:lpstr>
      <vt:lpstr>De onderwijstransitie</vt:lpstr>
      <vt:lpstr>De zorgtransitie</vt:lpstr>
      <vt:lpstr>De Sociale transitie</vt:lpstr>
      <vt:lpstr>De democratische transitie</vt:lpstr>
      <vt:lpstr>Opdracht transitie</vt:lpstr>
      <vt:lpstr>Is er maar één toekomst scenario m.b.t. de circulaire economie?</vt:lpstr>
      <vt:lpstr>De scenario’s van een circulaire toekomst. </vt:lpstr>
      <vt:lpstr>PowerPoint-presentatie</vt:lpstr>
      <vt:lpstr>PowerPoint-presentatie</vt:lpstr>
      <vt:lpstr>PowerPoint-presentatie</vt:lpstr>
      <vt:lpstr>PowerPoint-presentatie</vt:lpstr>
      <vt:lpstr>Competitief zakendistrict</vt:lpstr>
      <vt:lpstr>Georganiseerde metropool</vt:lpstr>
      <vt:lpstr>Efficiënte stadshub</vt:lpstr>
      <vt:lpstr>Betekenisgerichte community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stad van de Toekomst Circulaire economie</dc:title>
  <dc:creator>Gerjan de Ruiter</dc:creator>
  <cp:lastModifiedBy>Gerjan de Ruiter</cp:lastModifiedBy>
  <cp:revision>1</cp:revision>
  <dcterms:created xsi:type="dcterms:W3CDTF">2024-02-21T12:15:58Z</dcterms:created>
  <dcterms:modified xsi:type="dcterms:W3CDTF">2024-02-23T08:30:47Z</dcterms:modified>
</cp:coreProperties>
</file>